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72" r:id="rId1"/>
    <p:sldMasterId id="2147483984" r:id="rId2"/>
  </p:sldMasterIdLst>
  <p:notesMasterIdLst>
    <p:notesMasterId r:id="rId21"/>
  </p:notesMasterIdLst>
  <p:sldIdLst>
    <p:sldId id="256" r:id="rId3"/>
    <p:sldId id="257" r:id="rId4"/>
    <p:sldId id="259" r:id="rId5"/>
    <p:sldId id="260" r:id="rId6"/>
    <p:sldId id="279" r:id="rId7"/>
    <p:sldId id="262" r:id="rId8"/>
    <p:sldId id="263" r:id="rId9"/>
    <p:sldId id="264" r:id="rId10"/>
    <p:sldId id="265" r:id="rId11"/>
    <p:sldId id="266" r:id="rId12"/>
    <p:sldId id="280" r:id="rId13"/>
    <p:sldId id="268" r:id="rId14"/>
    <p:sldId id="269" r:id="rId15"/>
    <p:sldId id="270" r:id="rId16"/>
    <p:sldId id="271" r:id="rId17"/>
    <p:sldId id="274" r:id="rId18"/>
    <p:sldId id="276" r:id="rId19"/>
    <p:sldId id="278"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browse/>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C7D3E5"/>
    <a:srgbClr val="EDE7F9"/>
    <a:srgbClr val="C1E3FF"/>
    <a:srgbClr val="8FB8E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359"/>
    <p:restoredTop sz="77221"/>
  </p:normalViewPr>
  <p:slideViewPr>
    <p:cSldViewPr snapToGrid="0" snapToObjects="1">
      <p:cViewPr varScale="1">
        <p:scale>
          <a:sx n="92" d="100"/>
          <a:sy n="92" d="100"/>
        </p:scale>
        <p:origin x="992" y="176"/>
      </p:cViewPr>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4_4">
  <dgm:title val=""/>
  <dgm:desc val=""/>
  <dgm:catLst>
    <dgm:cat type="accent4" pri="11400"/>
  </dgm:catLst>
  <dgm:styleLbl name="node0">
    <dgm:fillClrLst meth="cycle">
      <a:schemeClr val="accent4">
        <a:shade val="60000"/>
      </a:schemeClr>
    </dgm:fillClrLst>
    <dgm:linClrLst meth="repeat">
      <a:schemeClr val="lt1"/>
    </dgm:linClrLst>
    <dgm:effectClrLst/>
    <dgm:txLinClrLst/>
    <dgm:txFillClrLst/>
    <dgm:txEffectClrLst/>
  </dgm:styleLbl>
  <dgm:styleLbl name="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alignNode1">
    <dgm:fillClrLst meth="cycle">
      <a:schemeClr val="accent4">
        <a:shade val="50000"/>
      </a:schemeClr>
      <a:schemeClr val="accent4">
        <a:tint val="55000"/>
      </a:schemeClr>
    </dgm:fillClrLst>
    <dgm:linClrLst meth="cycle">
      <a:schemeClr val="accent4">
        <a:shade val="50000"/>
      </a:schemeClr>
      <a:schemeClr val="accent4">
        <a:tint val="55000"/>
      </a:schemeClr>
    </dgm:linClrLst>
    <dgm:effectClrLst/>
    <dgm:txLinClrLst/>
    <dgm:txFillClrLst/>
    <dgm:txEffectClrLst/>
  </dgm:styleLbl>
  <dgm:styleLbl name="ln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vennNode1">
    <dgm:fillClrLst meth="cycle">
      <a:schemeClr val="accent4">
        <a:shade val="80000"/>
        <a:alpha val="50000"/>
      </a:schemeClr>
      <a:schemeClr val="accent4">
        <a:tint val="50000"/>
        <a:alpha val="50000"/>
      </a:schemeClr>
    </dgm:fillClrLst>
    <dgm:linClrLst meth="repeat">
      <a:schemeClr val="lt1"/>
    </dgm:linClrLst>
    <dgm:effectClrLst/>
    <dgm:txLinClrLst/>
    <dgm:txFillClrLst/>
    <dgm:txEffectClrLst/>
  </dgm:styleLbl>
  <dgm:styleLbl name="node2">
    <dgm:fillClrLst>
      <a:schemeClr val="accent4">
        <a:shade val="80000"/>
      </a:schemeClr>
    </dgm:fillClrLst>
    <dgm:linClrLst meth="repeat">
      <a:schemeClr val="lt1"/>
    </dgm:linClrLst>
    <dgm:effectClrLst/>
    <dgm:txLinClrLst/>
    <dgm:txFillClrLst/>
    <dgm:txEffectClrLst/>
  </dgm:styleLbl>
  <dgm:styleLbl name="node3">
    <dgm:fillClrLst>
      <a:schemeClr val="accent4">
        <a:tint val="99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f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b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sibTrans1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0000"/>
      </a:schemeClr>
    </dgm:fillClrLst>
    <dgm:linClrLst meth="repeat">
      <a:schemeClr val="lt1"/>
    </dgm:linClrLst>
    <dgm:effectClrLst/>
    <dgm:txLinClrLst/>
    <dgm:txFillClrLst/>
    <dgm:txEffectClrLst/>
  </dgm:styleLbl>
  <dgm:styleLbl name="asst3">
    <dgm:fillClrLst>
      <a:schemeClr val="accent4">
        <a:tint val="70000"/>
      </a:schemeClr>
    </dgm:fillClrLst>
    <dgm:linClrLst meth="repeat">
      <a:schemeClr val="lt1"/>
    </dgm:linClrLst>
    <dgm:effectClrLst/>
    <dgm:txLinClrLst/>
    <dgm:txFillClrLst/>
    <dgm:txEffectClrLst/>
  </dgm:styleLbl>
  <dgm:styleLbl name="asst4">
    <dgm:fillClrLst>
      <a:schemeClr val="accent4">
        <a:tint val="5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align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bgAccFollowNode1">
    <dgm:fillClrLst meth="repeat">
      <a:schemeClr val="accent4">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55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2D4A339-0ED2-934E-8793-28336B494A16}" type="doc">
      <dgm:prSet loTypeId="urn:microsoft.com/office/officeart/2008/layout/VerticalCurvedList" loCatId="" qsTypeId="urn:microsoft.com/office/officeart/2005/8/quickstyle/simple3" qsCatId="simple" csTypeId="urn:microsoft.com/office/officeart/2005/8/colors/accent4_4" csCatId="accent4" phldr="1"/>
      <dgm:spPr/>
      <dgm:t>
        <a:bodyPr/>
        <a:lstStyle/>
        <a:p>
          <a:endParaRPr lang="en-US"/>
        </a:p>
      </dgm:t>
    </dgm:pt>
    <dgm:pt modelId="{1AA0ECCB-7AAE-1741-AFA7-A8CA32AC32BB}">
      <dgm:prSet phldrT="[Text]"/>
      <dgm:spPr/>
      <dgm:t>
        <a:bodyPr/>
        <a:lstStyle/>
        <a:p>
          <a:r>
            <a:rPr lang="en-US" dirty="0"/>
            <a:t>Profiling</a:t>
          </a:r>
        </a:p>
      </dgm:t>
    </dgm:pt>
    <dgm:pt modelId="{40D39B5E-FB45-944F-8D04-FD2A81AE928B}" type="parTrans" cxnId="{5D697AC6-9B02-E74B-B621-411C253C2ED6}">
      <dgm:prSet/>
      <dgm:spPr/>
      <dgm:t>
        <a:bodyPr/>
        <a:lstStyle/>
        <a:p>
          <a:endParaRPr lang="en-US"/>
        </a:p>
      </dgm:t>
    </dgm:pt>
    <dgm:pt modelId="{0CEC4ECA-1ADB-0544-9889-07E7F7E077B3}" type="sibTrans" cxnId="{5D697AC6-9B02-E74B-B621-411C253C2ED6}">
      <dgm:prSet/>
      <dgm:spPr/>
      <dgm:t>
        <a:bodyPr/>
        <a:lstStyle/>
        <a:p>
          <a:endParaRPr lang="en-US"/>
        </a:p>
      </dgm:t>
    </dgm:pt>
    <dgm:pt modelId="{73AF2027-3FCD-7A4B-8A6F-25FAD0047E41}">
      <dgm:prSet phldrT="[Text]"/>
      <dgm:spPr/>
      <dgm:t>
        <a:bodyPr/>
        <a:lstStyle/>
        <a:p>
          <a:r>
            <a:rPr lang="en-US" dirty="0"/>
            <a:t>E-</a:t>
          </a:r>
          <a:r>
            <a:rPr lang="en-US" dirty="0" err="1"/>
            <a:t>WarP</a:t>
          </a:r>
          <a:r>
            <a:rPr lang="en-US" dirty="0"/>
            <a:t> task</a:t>
          </a:r>
        </a:p>
      </dgm:t>
    </dgm:pt>
    <dgm:pt modelId="{127FFF34-2113-2B49-8F33-476320881D1B}" type="parTrans" cxnId="{09070A56-7822-B54F-A792-128AB41D1AD5}">
      <dgm:prSet/>
      <dgm:spPr/>
      <dgm:t>
        <a:bodyPr/>
        <a:lstStyle/>
        <a:p>
          <a:endParaRPr lang="en-US"/>
        </a:p>
      </dgm:t>
    </dgm:pt>
    <dgm:pt modelId="{77981882-5A9E-304D-BA73-B7C041016E7A}" type="sibTrans" cxnId="{09070A56-7822-B54F-A792-128AB41D1AD5}">
      <dgm:prSet/>
      <dgm:spPr/>
      <dgm:t>
        <a:bodyPr/>
        <a:lstStyle/>
        <a:p>
          <a:endParaRPr lang="en-US"/>
        </a:p>
      </dgm:t>
    </dgm:pt>
    <dgm:pt modelId="{39BE728B-D694-F044-A438-8E57FAB40D4D}">
      <dgm:prSet phldrT="[Text]"/>
      <dgm:spPr/>
      <dgm:t>
        <a:bodyPr/>
        <a:lstStyle/>
        <a:p>
          <a:r>
            <a:rPr lang="en-US" dirty="0"/>
            <a:t>Regulating PEs</a:t>
          </a:r>
        </a:p>
      </dgm:t>
    </dgm:pt>
    <dgm:pt modelId="{E7328EDA-A863-7648-9B08-D037FC34BA60}" type="parTrans" cxnId="{8FE2753A-3C3B-7C49-BB94-47B2641B8D32}">
      <dgm:prSet/>
      <dgm:spPr/>
      <dgm:t>
        <a:bodyPr/>
        <a:lstStyle/>
        <a:p>
          <a:endParaRPr lang="en-US"/>
        </a:p>
      </dgm:t>
    </dgm:pt>
    <dgm:pt modelId="{EA58194C-C73B-B449-B5FB-5571F5CC164C}" type="sibTrans" cxnId="{8FE2753A-3C3B-7C49-BB94-47B2641B8D32}">
      <dgm:prSet/>
      <dgm:spPr/>
      <dgm:t>
        <a:bodyPr/>
        <a:lstStyle/>
        <a:p>
          <a:endParaRPr lang="en-US"/>
        </a:p>
      </dgm:t>
    </dgm:pt>
    <dgm:pt modelId="{2D6B3989-D8D8-6B4A-AA4A-479C6C2854F6}">
      <dgm:prSet/>
      <dgm:spPr/>
      <dgm:t>
        <a:bodyPr/>
        <a:lstStyle/>
        <a:p>
          <a:r>
            <a:rPr lang="en-US" dirty="0"/>
            <a:t>Under utilization vs control knobs</a:t>
          </a:r>
        </a:p>
      </dgm:t>
    </dgm:pt>
    <dgm:pt modelId="{7030B2A6-E42D-C04C-879D-CDBB7510551D}" type="parTrans" cxnId="{EE123D1B-9F74-EC4B-9649-3E7559E574E5}">
      <dgm:prSet/>
      <dgm:spPr/>
      <dgm:t>
        <a:bodyPr/>
        <a:lstStyle/>
        <a:p>
          <a:endParaRPr lang="en-US"/>
        </a:p>
      </dgm:t>
    </dgm:pt>
    <dgm:pt modelId="{A2B40C1F-A21A-2543-9F1F-06B15F1F257B}" type="sibTrans" cxnId="{EE123D1B-9F74-EC4B-9649-3E7559E574E5}">
      <dgm:prSet/>
      <dgm:spPr/>
      <dgm:t>
        <a:bodyPr/>
        <a:lstStyle/>
        <a:p>
          <a:endParaRPr lang="en-US"/>
        </a:p>
      </dgm:t>
    </dgm:pt>
    <dgm:pt modelId="{576E3E06-4593-F443-BBC5-94339AAAB487}">
      <dgm:prSet/>
      <dgm:spPr/>
      <dgm:t>
        <a:bodyPr/>
        <a:lstStyle/>
        <a:p>
          <a:r>
            <a:rPr lang="en-US" dirty="0"/>
            <a:t>Full system integration</a:t>
          </a:r>
        </a:p>
      </dgm:t>
    </dgm:pt>
    <dgm:pt modelId="{CC989EBF-52B7-BA46-AA29-5436286676CD}" type="parTrans" cxnId="{4DD8E0D7-71FA-FC48-9258-B35E45ABA95D}">
      <dgm:prSet/>
      <dgm:spPr/>
      <dgm:t>
        <a:bodyPr/>
        <a:lstStyle/>
        <a:p>
          <a:endParaRPr lang="en-US"/>
        </a:p>
      </dgm:t>
    </dgm:pt>
    <dgm:pt modelId="{117D1F20-1ACF-D745-9B80-301AE33E2CCD}" type="sibTrans" cxnId="{4DD8E0D7-71FA-FC48-9258-B35E45ABA95D}">
      <dgm:prSet/>
      <dgm:spPr/>
      <dgm:t>
        <a:bodyPr/>
        <a:lstStyle/>
        <a:p>
          <a:endParaRPr lang="en-US"/>
        </a:p>
      </dgm:t>
    </dgm:pt>
    <dgm:pt modelId="{FBE4F5C7-5A42-B847-A4FD-DA2E3E365CA4}" type="pres">
      <dgm:prSet presAssocID="{42D4A339-0ED2-934E-8793-28336B494A16}" presName="Name0" presStyleCnt="0">
        <dgm:presLayoutVars>
          <dgm:chMax val="7"/>
          <dgm:chPref val="7"/>
          <dgm:dir/>
        </dgm:presLayoutVars>
      </dgm:prSet>
      <dgm:spPr/>
    </dgm:pt>
    <dgm:pt modelId="{BB4FB448-D84A-B842-9C5F-9033BCDB098E}" type="pres">
      <dgm:prSet presAssocID="{42D4A339-0ED2-934E-8793-28336B494A16}" presName="Name1" presStyleCnt="0"/>
      <dgm:spPr/>
    </dgm:pt>
    <dgm:pt modelId="{77334AB3-A32E-134F-B291-A076BA969297}" type="pres">
      <dgm:prSet presAssocID="{42D4A339-0ED2-934E-8793-28336B494A16}" presName="cycle" presStyleCnt="0"/>
      <dgm:spPr/>
    </dgm:pt>
    <dgm:pt modelId="{BB7445B5-46DA-1447-868A-60713CAB6C47}" type="pres">
      <dgm:prSet presAssocID="{42D4A339-0ED2-934E-8793-28336B494A16}" presName="srcNode" presStyleLbl="node1" presStyleIdx="0" presStyleCnt="5"/>
      <dgm:spPr/>
    </dgm:pt>
    <dgm:pt modelId="{D8849679-4C10-9749-9924-D1A951257EAE}" type="pres">
      <dgm:prSet presAssocID="{42D4A339-0ED2-934E-8793-28336B494A16}" presName="conn" presStyleLbl="parChTrans1D2" presStyleIdx="0" presStyleCnt="1"/>
      <dgm:spPr/>
    </dgm:pt>
    <dgm:pt modelId="{0924D63F-B769-A441-A5BD-2B55193C4666}" type="pres">
      <dgm:prSet presAssocID="{42D4A339-0ED2-934E-8793-28336B494A16}" presName="extraNode" presStyleLbl="node1" presStyleIdx="0" presStyleCnt="5"/>
      <dgm:spPr/>
    </dgm:pt>
    <dgm:pt modelId="{D5711F9B-F51D-3D49-A514-EEA4A36B6A92}" type="pres">
      <dgm:prSet presAssocID="{42D4A339-0ED2-934E-8793-28336B494A16}" presName="dstNode" presStyleLbl="node1" presStyleIdx="0" presStyleCnt="5"/>
      <dgm:spPr/>
    </dgm:pt>
    <dgm:pt modelId="{57356B6A-8D49-F148-9456-DA5972943C23}" type="pres">
      <dgm:prSet presAssocID="{1AA0ECCB-7AAE-1741-AFA7-A8CA32AC32BB}" presName="text_1" presStyleLbl="node1" presStyleIdx="0" presStyleCnt="5">
        <dgm:presLayoutVars>
          <dgm:bulletEnabled val="1"/>
        </dgm:presLayoutVars>
      </dgm:prSet>
      <dgm:spPr/>
    </dgm:pt>
    <dgm:pt modelId="{B3B350B3-D334-E34D-9D93-058F47A39D5F}" type="pres">
      <dgm:prSet presAssocID="{1AA0ECCB-7AAE-1741-AFA7-A8CA32AC32BB}" presName="accent_1" presStyleCnt="0"/>
      <dgm:spPr/>
    </dgm:pt>
    <dgm:pt modelId="{5C5ECA16-6AE8-E242-97F5-D51361363B51}" type="pres">
      <dgm:prSet presAssocID="{1AA0ECCB-7AAE-1741-AFA7-A8CA32AC32BB}" presName="accentRepeatNode" presStyleLbl="solidFgAcc1" presStyleIdx="0" presStyleCnt="5"/>
      <dgm:spPr/>
    </dgm:pt>
    <dgm:pt modelId="{DB3C2F7F-9C1E-3442-977C-8DE1CD81830C}" type="pres">
      <dgm:prSet presAssocID="{73AF2027-3FCD-7A4B-8A6F-25FAD0047E41}" presName="text_2" presStyleLbl="node1" presStyleIdx="1" presStyleCnt="5">
        <dgm:presLayoutVars>
          <dgm:bulletEnabled val="1"/>
        </dgm:presLayoutVars>
      </dgm:prSet>
      <dgm:spPr/>
    </dgm:pt>
    <dgm:pt modelId="{5A5BE23E-1D64-1C41-AB2F-CB2212FE7385}" type="pres">
      <dgm:prSet presAssocID="{73AF2027-3FCD-7A4B-8A6F-25FAD0047E41}" presName="accent_2" presStyleCnt="0"/>
      <dgm:spPr/>
    </dgm:pt>
    <dgm:pt modelId="{84840BF2-152A-B749-A5EA-2C2791FD67BE}" type="pres">
      <dgm:prSet presAssocID="{73AF2027-3FCD-7A4B-8A6F-25FAD0047E41}" presName="accentRepeatNode" presStyleLbl="solidFgAcc1" presStyleIdx="1" presStyleCnt="5"/>
      <dgm:spPr/>
    </dgm:pt>
    <dgm:pt modelId="{B2882764-A5CD-A14E-865C-B1C5A0C9F812}" type="pres">
      <dgm:prSet presAssocID="{39BE728B-D694-F044-A438-8E57FAB40D4D}" presName="text_3" presStyleLbl="node1" presStyleIdx="2" presStyleCnt="5">
        <dgm:presLayoutVars>
          <dgm:bulletEnabled val="1"/>
        </dgm:presLayoutVars>
      </dgm:prSet>
      <dgm:spPr/>
    </dgm:pt>
    <dgm:pt modelId="{B6044CA2-9AF3-8040-B78F-EE9C44C9960C}" type="pres">
      <dgm:prSet presAssocID="{39BE728B-D694-F044-A438-8E57FAB40D4D}" presName="accent_3" presStyleCnt="0"/>
      <dgm:spPr/>
    </dgm:pt>
    <dgm:pt modelId="{83D4D83D-C5A7-D84C-ABEB-BA7A6A8B69E3}" type="pres">
      <dgm:prSet presAssocID="{39BE728B-D694-F044-A438-8E57FAB40D4D}" presName="accentRepeatNode" presStyleLbl="solidFgAcc1" presStyleIdx="2" presStyleCnt="5"/>
      <dgm:spPr/>
    </dgm:pt>
    <dgm:pt modelId="{83777E85-1261-C543-9746-188FF42CD942}" type="pres">
      <dgm:prSet presAssocID="{2D6B3989-D8D8-6B4A-AA4A-479C6C2854F6}" presName="text_4" presStyleLbl="node1" presStyleIdx="3" presStyleCnt="5">
        <dgm:presLayoutVars>
          <dgm:bulletEnabled val="1"/>
        </dgm:presLayoutVars>
      </dgm:prSet>
      <dgm:spPr/>
    </dgm:pt>
    <dgm:pt modelId="{05141D2A-7446-5940-8C52-601E398042F4}" type="pres">
      <dgm:prSet presAssocID="{2D6B3989-D8D8-6B4A-AA4A-479C6C2854F6}" presName="accent_4" presStyleCnt="0"/>
      <dgm:spPr/>
    </dgm:pt>
    <dgm:pt modelId="{1EECEA9F-2436-9241-9553-8C80099139B9}" type="pres">
      <dgm:prSet presAssocID="{2D6B3989-D8D8-6B4A-AA4A-479C6C2854F6}" presName="accentRepeatNode" presStyleLbl="solidFgAcc1" presStyleIdx="3" presStyleCnt="5"/>
      <dgm:spPr/>
    </dgm:pt>
    <dgm:pt modelId="{5859418A-C00E-4D43-87F6-27960AF944FA}" type="pres">
      <dgm:prSet presAssocID="{576E3E06-4593-F443-BBC5-94339AAAB487}" presName="text_5" presStyleLbl="node1" presStyleIdx="4" presStyleCnt="5">
        <dgm:presLayoutVars>
          <dgm:bulletEnabled val="1"/>
        </dgm:presLayoutVars>
      </dgm:prSet>
      <dgm:spPr/>
    </dgm:pt>
    <dgm:pt modelId="{FADDD0B9-CFE1-704D-9E1B-AD1AC962C08B}" type="pres">
      <dgm:prSet presAssocID="{576E3E06-4593-F443-BBC5-94339AAAB487}" presName="accent_5" presStyleCnt="0"/>
      <dgm:spPr/>
    </dgm:pt>
    <dgm:pt modelId="{1FDD19AF-5B28-0F48-9289-7DD58055890F}" type="pres">
      <dgm:prSet presAssocID="{576E3E06-4593-F443-BBC5-94339AAAB487}" presName="accentRepeatNode" presStyleLbl="solidFgAcc1" presStyleIdx="4" presStyleCnt="5"/>
      <dgm:spPr/>
    </dgm:pt>
  </dgm:ptLst>
  <dgm:cxnLst>
    <dgm:cxn modelId="{EE123D1B-9F74-EC4B-9649-3E7559E574E5}" srcId="{42D4A339-0ED2-934E-8793-28336B494A16}" destId="{2D6B3989-D8D8-6B4A-AA4A-479C6C2854F6}" srcOrd="3" destOrd="0" parTransId="{7030B2A6-E42D-C04C-879D-CDBB7510551D}" sibTransId="{A2B40C1F-A21A-2543-9F1F-06B15F1F257B}"/>
    <dgm:cxn modelId="{2D2B4626-445D-D347-9217-E30B028B74B0}" type="presOf" srcId="{42D4A339-0ED2-934E-8793-28336B494A16}" destId="{FBE4F5C7-5A42-B847-A4FD-DA2E3E365CA4}" srcOrd="0" destOrd="0" presId="urn:microsoft.com/office/officeart/2008/layout/VerticalCurvedList"/>
    <dgm:cxn modelId="{CBC7D337-08A3-6D4B-BBF4-F3CCEB55E355}" type="presOf" srcId="{0CEC4ECA-1ADB-0544-9889-07E7F7E077B3}" destId="{D8849679-4C10-9749-9924-D1A951257EAE}" srcOrd="0" destOrd="0" presId="urn:microsoft.com/office/officeart/2008/layout/VerticalCurvedList"/>
    <dgm:cxn modelId="{8FE2753A-3C3B-7C49-BB94-47B2641B8D32}" srcId="{42D4A339-0ED2-934E-8793-28336B494A16}" destId="{39BE728B-D694-F044-A438-8E57FAB40D4D}" srcOrd="2" destOrd="0" parTransId="{E7328EDA-A863-7648-9B08-D037FC34BA60}" sibTransId="{EA58194C-C73B-B449-B5FB-5571F5CC164C}"/>
    <dgm:cxn modelId="{09070A56-7822-B54F-A792-128AB41D1AD5}" srcId="{42D4A339-0ED2-934E-8793-28336B494A16}" destId="{73AF2027-3FCD-7A4B-8A6F-25FAD0047E41}" srcOrd="1" destOrd="0" parTransId="{127FFF34-2113-2B49-8F33-476320881D1B}" sibTransId="{77981882-5A9E-304D-BA73-B7C041016E7A}"/>
    <dgm:cxn modelId="{D5D9F267-7A04-B744-874F-CA46E1B8A93C}" type="presOf" srcId="{576E3E06-4593-F443-BBC5-94339AAAB487}" destId="{5859418A-C00E-4D43-87F6-27960AF944FA}" srcOrd="0" destOrd="0" presId="urn:microsoft.com/office/officeart/2008/layout/VerticalCurvedList"/>
    <dgm:cxn modelId="{7999EF82-9DBD-E048-9442-679C49608707}" type="presOf" srcId="{1AA0ECCB-7AAE-1741-AFA7-A8CA32AC32BB}" destId="{57356B6A-8D49-F148-9456-DA5972943C23}" srcOrd="0" destOrd="0" presId="urn:microsoft.com/office/officeart/2008/layout/VerticalCurvedList"/>
    <dgm:cxn modelId="{DDE2338A-471D-D84B-A268-8B8BBD867A0F}" type="presOf" srcId="{2D6B3989-D8D8-6B4A-AA4A-479C6C2854F6}" destId="{83777E85-1261-C543-9746-188FF42CD942}" srcOrd="0" destOrd="0" presId="urn:microsoft.com/office/officeart/2008/layout/VerticalCurvedList"/>
    <dgm:cxn modelId="{3B7EEF98-36EB-7047-8594-8DDAF9052A93}" type="presOf" srcId="{39BE728B-D694-F044-A438-8E57FAB40D4D}" destId="{B2882764-A5CD-A14E-865C-B1C5A0C9F812}" srcOrd="0" destOrd="0" presId="urn:microsoft.com/office/officeart/2008/layout/VerticalCurvedList"/>
    <dgm:cxn modelId="{5D697AC6-9B02-E74B-B621-411C253C2ED6}" srcId="{42D4A339-0ED2-934E-8793-28336B494A16}" destId="{1AA0ECCB-7AAE-1741-AFA7-A8CA32AC32BB}" srcOrd="0" destOrd="0" parTransId="{40D39B5E-FB45-944F-8D04-FD2A81AE928B}" sibTransId="{0CEC4ECA-1ADB-0544-9889-07E7F7E077B3}"/>
    <dgm:cxn modelId="{4DD8E0D7-71FA-FC48-9258-B35E45ABA95D}" srcId="{42D4A339-0ED2-934E-8793-28336B494A16}" destId="{576E3E06-4593-F443-BBC5-94339AAAB487}" srcOrd="4" destOrd="0" parTransId="{CC989EBF-52B7-BA46-AA29-5436286676CD}" sibTransId="{117D1F20-1ACF-D745-9B80-301AE33E2CCD}"/>
    <dgm:cxn modelId="{C09703DA-2AF6-194E-B0BE-842B3B31701F}" type="presOf" srcId="{73AF2027-3FCD-7A4B-8A6F-25FAD0047E41}" destId="{DB3C2F7F-9C1E-3442-977C-8DE1CD81830C}" srcOrd="0" destOrd="0" presId="urn:microsoft.com/office/officeart/2008/layout/VerticalCurvedList"/>
    <dgm:cxn modelId="{7E30D3F4-6DEA-3745-A06A-235C0815A5F6}" type="presParOf" srcId="{FBE4F5C7-5A42-B847-A4FD-DA2E3E365CA4}" destId="{BB4FB448-D84A-B842-9C5F-9033BCDB098E}" srcOrd="0" destOrd="0" presId="urn:microsoft.com/office/officeart/2008/layout/VerticalCurvedList"/>
    <dgm:cxn modelId="{43007B6B-FAB2-9943-8B2F-156C76129FC7}" type="presParOf" srcId="{BB4FB448-D84A-B842-9C5F-9033BCDB098E}" destId="{77334AB3-A32E-134F-B291-A076BA969297}" srcOrd="0" destOrd="0" presId="urn:microsoft.com/office/officeart/2008/layout/VerticalCurvedList"/>
    <dgm:cxn modelId="{37374414-BE14-7F49-A480-687BA89BA299}" type="presParOf" srcId="{77334AB3-A32E-134F-B291-A076BA969297}" destId="{BB7445B5-46DA-1447-868A-60713CAB6C47}" srcOrd="0" destOrd="0" presId="urn:microsoft.com/office/officeart/2008/layout/VerticalCurvedList"/>
    <dgm:cxn modelId="{15849E2D-0A39-2B43-B7C1-14358AB1DC72}" type="presParOf" srcId="{77334AB3-A32E-134F-B291-A076BA969297}" destId="{D8849679-4C10-9749-9924-D1A951257EAE}" srcOrd="1" destOrd="0" presId="urn:microsoft.com/office/officeart/2008/layout/VerticalCurvedList"/>
    <dgm:cxn modelId="{067AF9F8-AC11-E64A-968F-77E832BC80E0}" type="presParOf" srcId="{77334AB3-A32E-134F-B291-A076BA969297}" destId="{0924D63F-B769-A441-A5BD-2B55193C4666}" srcOrd="2" destOrd="0" presId="urn:microsoft.com/office/officeart/2008/layout/VerticalCurvedList"/>
    <dgm:cxn modelId="{1DF55645-C19E-E84E-B9C3-0D32CEE11790}" type="presParOf" srcId="{77334AB3-A32E-134F-B291-A076BA969297}" destId="{D5711F9B-F51D-3D49-A514-EEA4A36B6A92}" srcOrd="3" destOrd="0" presId="urn:microsoft.com/office/officeart/2008/layout/VerticalCurvedList"/>
    <dgm:cxn modelId="{0AE1622D-AA50-2E47-BD57-578B13B9B500}" type="presParOf" srcId="{BB4FB448-D84A-B842-9C5F-9033BCDB098E}" destId="{57356B6A-8D49-F148-9456-DA5972943C23}" srcOrd="1" destOrd="0" presId="urn:microsoft.com/office/officeart/2008/layout/VerticalCurvedList"/>
    <dgm:cxn modelId="{D45577DE-3CA3-6F4E-9601-4E1FCD83339F}" type="presParOf" srcId="{BB4FB448-D84A-B842-9C5F-9033BCDB098E}" destId="{B3B350B3-D334-E34D-9D93-058F47A39D5F}" srcOrd="2" destOrd="0" presId="urn:microsoft.com/office/officeart/2008/layout/VerticalCurvedList"/>
    <dgm:cxn modelId="{1D12D978-4947-814C-B83F-E76A96AE6BAD}" type="presParOf" srcId="{B3B350B3-D334-E34D-9D93-058F47A39D5F}" destId="{5C5ECA16-6AE8-E242-97F5-D51361363B51}" srcOrd="0" destOrd="0" presId="urn:microsoft.com/office/officeart/2008/layout/VerticalCurvedList"/>
    <dgm:cxn modelId="{11D88612-CB4F-AD4F-85DB-C829821FF538}" type="presParOf" srcId="{BB4FB448-D84A-B842-9C5F-9033BCDB098E}" destId="{DB3C2F7F-9C1E-3442-977C-8DE1CD81830C}" srcOrd="3" destOrd="0" presId="urn:microsoft.com/office/officeart/2008/layout/VerticalCurvedList"/>
    <dgm:cxn modelId="{58E9A5D9-BD0E-984B-87C9-73BE10EC4807}" type="presParOf" srcId="{BB4FB448-D84A-B842-9C5F-9033BCDB098E}" destId="{5A5BE23E-1D64-1C41-AB2F-CB2212FE7385}" srcOrd="4" destOrd="0" presId="urn:microsoft.com/office/officeart/2008/layout/VerticalCurvedList"/>
    <dgm:cxn modelId="{20E98FC4-F810-5741-9D3C-5A927C13500A}" type="presParOf" srcId="{5A5BE23E-1D64-1C41-AB2F-CB2212FE7385}" destId="{84840BF2-152A-B749-A5EA-2C2791FD67BE}" srcOrd="0" destOrd="0" presId="urn:microsoft.com/office/officeart/2008/layout/VerticalCurvedList"/>
    <dgm:cxn modelId="{C9E44777-541B-DE4B-BD74-C32C3CCC86B7}" type="presParOf" srcId="{BB4FB448-D84A-B842-9C5F-9033BCDB098E}" destId="{B2882764-A5CD-A14E-865C-B1C5A0C9F812}" srcOrd="5" destOrd="0" presId="urn:microsoft.com/office/officeart/2008/layout/VerticalCurvedList"/>
    <dgm:cxn modelId="{32F89DB9-4E6F-5844-823E-6057ADF875B0}" type="presParOf" srcId="{BB4FB448-D84A-B842-9C5F-9033BCDB098E}" destId="{B6044CA2-9AF3-8040-B78F-EE9C44C9960C}" srcOrd="6" destOrd="0" presId="urn:microsoft.com/office/officeart/2008/layout/VerticalCurvedList"/>
    <dgm:cxn modelId="{7BBDB042-1F90-C241-B172-72F0032872DE}" type="presParOf" srcId="{B6044CA2-9AF3-8040-B78F-EE9C44C9960C}" destId="{83D4D83D-C5A7-D84C-ABEB-BA7A6A8B69E3}" srcOrd="0" destOrd="0" presId="urn:microsoft.com/office/officeart/2008/layout/VerticalCurvedList"/>
    <dgm:cxn modelId="{31A55E38-41D1-EE4B-8D02-284E9C66D784}" type="presParOf" srcId="{BB4FB448-D84A-B842-9C5F-9033BCDB098E}" destId="{83777E85-1261-C543-9746-188FF42CD942}" srcOrd="7" destOrd="0" presId="urn:microsoft.com/office/officeart/2008/layout/VerticalCurvedList"/>
    <dgm:cxn modelId="{0B3F71BF-3BD4-4B41-9A4F-04745418C2D7}" type="presParOf" srcId="{BB4FB448-D84A-B842-9C5F-9033BCDB098E}" destId="{05141D2A-7446-5940-8C52-601E398042F4}" srcOrd="8" destOrd="0" presId="urn:microsoft.com/office/officeart/2008/layout/VerticalCurvedList"/>
    <dgm:cxn modelId="{86E21956-7B51-1340-A323-6E5608346F31}" type="presParOf" srcId="{05141D2A-7446-5940-8C52-601E398042F4}" destId="{1EECEA9F-2436-9241-9553-8C80099139B9}" srcOrd="0" destOrd="0" presId="urn:microsoft.com/office/officeart/2008/layout/VerticalCurvedList"/>
    <dgm:cxn modelId="{16783242-C616-A740-A2DA-C8B3E85FF9FA}" type="presParOf" srcId="{BB4FB448-D84A-B842-9C5F-9033BCDB098E}" destId="{5859418A-C00E-4D43-87F6-27960AF944FA}" srcOrd="9" destOrd="0" presId="urn:microsoft.com/office/officeart/2008/layout/VerticalCurvedList"/>
    <dgm:cxn modelId="{EE30B03C-9590-D14A-AA0C-B7AB1550EAB5}" type="presParOf" srcId="{BB4FB448-D84A-B842-9C5F-9033BCDB098E}" destId="{FADDD0B9-CFE1-704D-9E1B-AD1AC962C08B}" srcOrd="10" destOrd="0" presId="urn:microsoft.com/office/officeart/2008/layout/VerticalCurvedList"/>
    <dgm:cxn modelId="{8ADF610A-0F3D-1641-A3B0-53F3906C52CF}" type="presParOf" srcId="{FADDD0B9-CFE1-704D-9E1B-AD1AC962C08B}" destId="{1FDD19AF-5B28-0F48-9289-7DD58055890F}" srcOrd="0" destOrd="0" presId="urn:microsoft.com/office/officeart/2008/layout/VerticalCurve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849679-4C10-9749-9924-D1A951257EAE}">
      <dsp:nvSpPr>
        <dsp:cNvPr id="0" name=""/>
        <dsp:cNvSpPr/>
      </dsp:nvSpPr>
      <dsp:spPr>
        <a:xfrm>
          <a:off x="-4756710" y="-729093"/>
          <a:ext cx="5665705" cy="5665705"/>
        </a:xfrm>
        <a:prstGeom prst="blockArc">
          <a:avLst>
            <a:gd name="adj1" fmla="val 18900000"/>
            <a:gd name="adj2" fmla="val 2700000"/>
            <a:gd name="adj3" fmla="val 381"/>
          </a:avLst>
        </a:prstGeom>
        <a:noFill/>
        <a:ln w="13970" cap="flat" cmpd="sng" algn="ctr">
          <a:solidFill>
            <a:schemeClr val="accent4">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7356B6A-8D49-F148-9456-DA5972943C23}">
      <dsp:nvSpPr>
        <dsp:cNvPr id="0" name=""/>
        <dsp:cNvSpPr/>
      </dsp:nvSpPr>
      <dsp:spPr>
        <a:xfrm>
          <a:off x="397800" y="262885"/>
          <a:ext cx="5224254" cy="526108"/>
        </a:xfrm>
        <a:prstGeom prst="rect">
          <a:avLst/>
        </a:prstGeom>
        <a:solidFill>
          <a:schemeClr val="accent4">
            <a:shade val="50000"/>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17598" tIns="53340" rIns="53340" bIns="53340" numCol="1" spcCol="1270" anchor="ctr" anchorCtr="0">
          <a:noAutofit/>
        </a:bodyPr>
        <a:lstStyle/>
        <a:p>
          <a:pPr marL="0" lvl="0" indent="0" algn="l" defTabSz="933450">
            <a:lnSpc>
              <a:spcPct val="90000"/>
            </a:lnSpc>
            <a:spcBef>
              <a:spcPct val="0"/>
            </a:spcBef>
            <a:spcAft>
              <a:spcPct val="35000"/>
            </a:spcAft>
            <a:buNone/>
          </a:pPr>
          <a:r>
            <a:rPr lang="en-US" sz="2100" kern="1200" dirty="0"/>
            <a:t>Profiling</a:t>
          </a:r>
        </a:p>
      </dsp:txBody>
      <dsp:txXfrm>
        <a:off x="397800" y="262885"/>
        <a:ext cx="5224254" cy="526108"/>
      </dsp:txXfrm>
    </dsp:sp>
    <dsp:sp modelId="{5C5ECA16-6AE8-E242-97F5-D51361363B51}">
      <dsp:nvSpPr>
        <dsp:cNvPr id="0" name=""/>
        <dsp:cNvSpPr/>
      </dsp:nvSpPr>
      <dsp:spPr>
        <a:xfrm>
          <a:off x="68982" y="197122"/>
          <a:ext cx="657635" cy="657635"/>
        </a:xfrm>
        <a:prstGeom prst="ellipse">
          <a:avLst/>
        </a:prstGeom>
        <a:solidFill>
          <a:schemeClr val="lt1">
            <a:hueOff val="0"/>
            <a:satOff val="0"/>
            <a:lumOff val="0"/>
            <a:alphaOff val="0"/>
          </a:schemeClr>
        </a:solidFill>
        <a:ln w="9525" cap="flat" cmpd="sng" algn="ctr">
          <a:solidFill>
            <a:schemeClr val="accent4">
              <a:shade val="50000"/>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DB3C2F7F-9C1E-3442-977C-8DE1CD81830C}">
      <dsp:nvSpPr>
        <dsp:cNvPr id="0" name=""/>
        <dsp:cNvSpPr/>
      </dsp:nvSpPr>
      <dsp:spPr>
        <a:xfrm>
          <a:off x="774793" y="1051795"/>
          <a:ext cx="4847260" cy="526108"/>
        </a:xfrm>
        <a:prstGeom prst="rect">
          <a:avLst/>
        </a:prstGeom>
        <a:solidFill>
          <a:schemeClr val="accent4">
            <a:shade val="50000"/>
            <a:hueOff val="-22091"/>
            <a:satOff val="-1456"/>
            <a:lumOff val="17676"/>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17598" tIns="53340" rIns="53340" bIns="53340" numCol="1" spcCol="1270" anchor="ctr" anchorCtr="0">
          <a:noAutofit/>
        </a:bodyPr>
        <a:lstStyle/>
        <a:p>
          <a:pPr marL="0" lvl="0" indent="0" algn="l" defTabSz="933450">
            <a:lnSpc>
              <a:spcPct val="90000"/>
            </a:lnSpc>
            <a:spcBef>
              <a:spcPct val="0"/>
            </a:spcBef>
            <a:spcAft>
              <a:spcPct val="35000"/>
            </a:spcAft>
            <a:buNone/>
          </a:pPr>
          <a:r>
            <a:rPr lang="en-US" sz="2100" kern="1200" dirty="0"/>
            <a:t>E-</a:t>
          </a:r>
          <a:r>
            <a:rPr lang="en-US" sz="2100" kern="1200" dirty="0" err="1"/>
            <a:t>WarP</a:t>
          </a:r>
          <a:r>
            <a:rPr lang="en-US" sz="2100" kern="1200" dirty="0"/>
            <a:t> task</a:t>
          </a:r>
        </a:p>
      </dsp:txBody>
      <dsp:txXfrm>
        <a:off x="774793" y="1051795"/>
        <a:ext cx="4847260" cy="526108"/>
      </dsp:txXfrm>
    </dsp:sp>
    <dsp:sp modelId="{84840BF2-152A-B749-A5EA-2C2791FD67BE}">
      <dsp:nvSpPr>
        <dsp:cNvPr id="0" name=""/>
        <dsp:cNvSpPr/>
      </dsp:nvSpPr>
      <dsp:spPr>
        <a:xfrm>
          <a:off x="445976" y="986032"/>
          <a:ext cx="657635" cy="657635"/>
        </a:xfrm>
        <a:prstGeom prst="ellipse">
          <a:avLst/>
        </a:prstGeom>
        <a:solidFill>
          <a:schemeClr val="lt1">
            <a:hueOff val="0"/>
            <a:satOff val="0"/>
            <a:lumOff val="0"/>
            <a:alphaOff val="0"/>
          </a:schemeClr>
        </a:solidFill>
        <a:ln w="9525" cap="flat" cmpd="sng" algn="ctr">
          <a:solidFill>
            <a:schemeClr val="accent4">
              <a:shade val="50000"/>
              <a:hueOff val="-22091"/>
              <a:satOff val="-1456"/>
              <a:lumOff val="17676"/>
              <a:alphaOff val="0"/>
            </a:schemeClr>
          </a:solidFill>
          <a:prstDash val="solid"/>
        </a:ln>
        <a:effectLst/>
      </dsp:spPr>
      <dsp:style>
        <a:lnRef idx="1">
          <a:scrgbClr r="0" g="0" b="0"/>
        </a:lnRef>
        <a:fillRef idx="2">
          <a:scrgbClr r="0" g="0" b="0"/>
        </a:fillRef>
        <a:effectRef idx="0">
          <a:scrgbClr r="0" g="0" b="0"/>
        </a:effectRef>
        <a:fontRef idx="minor"/>
      </dsp:style>
    </dsp:sp>
    <dsp:sp modelId="{B2882764-A5CD-A14E-865C-B1C5A0C9F812}">
      <dsp:nvSpPr>
        <dsp:cNvPr id="0" name=""/>
        <dsp:cNvSpPr/>
      </dsp:nvSpPr>
      <dsp:spPr>
        <a:xfrm>
          <a:off x="890500" y="1840705"/>
          <a:ext cx="4731553" cy="526108"/>
        </a:xfrm>
        <a:prstGeom prst="rect">
          <a:avLst/>
        </a:prstGeom>
        <a:solidFill>
          <a:schemeClr val="accent4">
            <a:shade val="50000"/>
            <a:hueOff val="-44183"/>
            <a:satOff val="-2911"/>
            <a:lumOff val="35352"/>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17598" tIns="53340" rIns="53340" bIns="53340" numCol="1" spcCol="1270" anchor="ctr" anchorCtr="0">
          <a:noAutofit/>
        </a:bodyPr>
        <a:lstStyle/>
        <a:p>
          <a:pPr marL="0" lvl="0" indent="0" algn="l" defTabSz="933450">
            <a:lnSpc>
              <a:spcPct val="90000"/>
            </a:lnSpc>
            <a:spcBef>
              <a:spcPct val="0"/>
            </a:spcBef>
            <a:spcAft>
              <a:spcPct val="35000"/>
            </a:spcAft>
            <a:buNone/>
          </a:pPr>
          <a:r>
            <a:rPr lang="en-US" sz="2100" kern="1200" dirty="0"/>
            <a:t>Regulating PEs</a:t>
          </a:r>
        </a:p>
      </dsp:txBody>
      <dsp:txXfrm>
        <a:off x="890500" y="1840705"/>
        <a:ext cx="4731553" cy="526108"/>
      </dsp:txXfrm>
    </dsp:sp>
    <dsp:sp modelId="{83D4D83D-C5A7-D84C-ABEB-BA7A6A8B69E3}">
      <dsp:nvSpPr>
        <dsp:cNvPr id="0" name=""/>
        <dsp:cNvSpPr/>
      </dsp:nvSpPr>
      <dsp:spPr>
        <a:xfrm>
          <a:off x="561683" y="1774941"/>
          <a:ext cx="657635" cy="657635"/>
        </a:xfrm>
        <a:prstGeom prst="ellipse">
          <a:avLst/>
        </a:prstGeom>
        <a:solidFill>
          <a:schemeClr val="lt1">
            <a:hueOff val="0"/>
            <a:satOff val="0"/>
            <a:lumOff val="0"/>
            <a:alphaOff val="0"/>
          </a:schemeClr>
        </a:solidFill>
        <a:ln w="9525" cap="flat" cmpd="sng" algn="ctr">
          <a:solidFill>
            <a:schemeClr val="accent4">
              <a:shade val="50000"/>
              <a:hueOff val="-44183"/>
              <a:satOff val="-2911"/>
              <a:lumOff val="35352"/>
              <a:alphaOff val="0"/>
            </a:schemeClr>
          </a:solidFill>
          <a:prstDash val="solid"/>
        </a:ln>
        <a:effectLst/>
      </dsp:spPr>
      <dsp:style>
        <a:lnRef idx="1">
          <a:scrgbClr r="0" g="0" b="0"/>
        </a:lnRef>
        <a:fillRef idx="2">
          <a:scrgbClr r="0" g="0" b="0"/>
        </a:fillRef>
        <a:effectRef idx="0">
          <a:scrgbClr r="0" g="0" b="0"/>
        </a:effectRef>
        <a:fontRef idx="minor"/>
      </dsp:style>
    </dsp:sp>
    <dsp:sp modelId="{83777E85-1261-C543-9746-188FF42CD942}">
      <dsp:nvSpPr>
        <dsp:cNvPr id="0" name=""/>
        <dsp:cNvSpPr/>
      </dsp:nvSpPr>
      <dsp:spPr>
        <a:xfrm>
          <a:off x="774793" y="2629615"/>
          <a:ext cx="4847260" cy="526108"/>
        </a:xfrm>
        <a:prstGeom prst="rect">
          <a:avLst/>
        </a:prstGeom>
        <a:solidFill>
          <a:schemeClr val="accent4">
            <a:shade val="50000"/>
            <a:hueOff val="-44183"/>
            <a:satOff val="-2911"/>
            <a:lumOff val="35352"/>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17598" tIns="53340" rIns="53340" bIns="53340" numCol="1" spcCol="1270" anchor="ctr" anchorCtr="0">
          <a:noAutofit/>
        </a:bodyPr>
        <a:lstStyle/>
        <a:p>
          <a:pPr marL="0" lvl="0" indent="0" algn="l" defTabSz="933450">
            <a:lnSpc>
              <a:spcPct val="90000"/>
            </a:lnSpc>
            <a:spcBef>
              <a:spcPct val="0"/>
            </a:spcBef>
            <a:spcAft>
              <a:spcPct val="35000"/>
            </a:spcAft>
            <a:buNone/>
          </a:pPr>
          <a:r>
            <a:rPr lang="en-US" sz="2100" kern="1200" dirty="0"/>
            <a:t>Under utilization vs control knobs</a:t>
          </a:r>
        </a:p>
      </dsp:txBody>
      <dsp:txXfrm>
        <a:off x="774793" y="2629615"/>
        <a:ext cx="4847260" cy="526108"/>
      </dsp:txXfrm>
    </dsp:sp>
    <dsp:sp modelId="{1EECEA9F-2436-9241-9553-8C80099139B9}">
      <dsp:nvSpPr>
        <dsp:cNvPr id="0" name=""/>
        <dsp:cNvSpPr/>
      </dsp:nvSpPr>
      <dsp:spPr>
        <a:xfrm>
          <a:off x="445976" y="2563851"/>
          <a:ext cx="657635" cy="657635"/>
        </a:xfrm>
        <a:prstGeom prst="ellipse">
          <a:avLst/>
        </a:prstGeom>
        <a:solidFill>
          <a:schemeClr val="lt1">
            <a:hueOff val="0"/>
            <a:satOff val="0"/>
            <a:lumOff val="0"/>
            <a:alphaOff val="0"/>
          </a:schemeClr>
        </a:solidFill>
        <a:ln w="9525" cap="flat" cmpd="sng" algn="ctr">
          <a:solidFill>
            <a:schemeClr val="accent4">
              <a:shade val="50000"/>
              <a:hueOff val="-44183"/>
              <a:satOff val="-2911"/>
              <a:lumOff val="35352"/>
              <a:alphaOff val="0"/>
            </a:schemeClr>
          </a:solidFill>
          <a:prstDash val="solid"/>
        </a:ln>
        <a:effectLst/>
      </dsp:spPr>
      <dsp:style>
        <a:lnRef idx="1">
          <a:scrgbClr r="0" g="0" b="0"/>
        </a:lnRef>
        <a:fillRef idx="2">
          <a:scrgbClr r="0" g="0" b="0"/>
        </a:fillRef>
        <a:effectRef idx="0">
          <a:scrgbClr r="0" g="0" b="0"/>
        </a:effectRef>
        <a:fontRef idx="minor"/>
      </dsp:style>
    </dsp:sp>
    <dsp:sp modelId="{5859418A-C00E-4D43-87F6-27960AF944FA}">
      <dsp:nvSpPr>
        <dsp:cNvPr id="0" name=""/>
        <dsp:cNvSpPr/>
      </dsp:nvSpPr>
      <dsp:spPr>
        <a:xfrm>
          <a:off x="397800" y="3418525"/>
          <a:ext cx="5224254" cy="526108"/>
        </a:xfrm>
        <a:prstGeom prst="rect">
          <a:avLst/>
        </a:prstGeom>
        <a:solidFill>
          <a:schemeClr val="accent4">
            <a:shade val="50000"/>
            <a:hueOff val="-22091"/>
            <a:satOff val="-1456"/>
            <a:lumOff val="17676"/>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17598" tIns="53340" rIns="53340" bIns="53340" numCol="1" spcCol="1270" anchor="ctr" anchorCtr="0">
          <a:noAutofit/>
        </a:bodyPr>
        <a:lstStyle/>
        <a:p>
          <a:pPr marL="0" lvl="0" indent="0" algn="l" defTabSz="933450">
            <a:lnSpc>
              <a:spcPct val="90000"/>
            </a:lnSpc>
            <a:spcBef>
              <a:spcPct val="0"/>
            </a:spcBef>
            <a:spcAft>
              <a:spcPct val="35000"/>
            </a:spcAft>
            <a:buNone/>
          </a:pPr>
          <a:r>
            <a:rPr lang="en-US" sz="2100" kern="1200" dirty="0"/>
            <a:t>Full system integration</a:t>
          </a:r>
        </a:p>
      </dsp:txBody>
      <dsp:txXfrm>
        <a:off x="397800" y="3418525"/>
        <a:ext cx="5224254" cy="526108"/>
      </dsp:txXfrm>
    </dsp:sp>
    <dsp:sp modelId="{1FDD19AF-5B28-0F48-9289-7DD58055890F}">
      <dsp:nvSpPr>
        <dsp:cNvPr id="0" name=""/>
        <dsp:cNvSpPr/>
      </dsp:nvSpPr>
      <dsp:spPr>
        <a:xfrm>
          <a:off x="68982" y="3352761"/>
          <a:ext cx="657635" cy="657635"/>
        </a:xfrm>
        <a:prstGeom prst="ellipse">
          <a:avLst/>
        </a:prstGeom>
        <a:solidFill>
          <a:schemeClr val="lt1">
            <a:hueOff val="0"/>
            <a:satOff val="0"/>
            <a:lumOff val="0"/>
            <a:alphaOff val="0"/>
          </a:schemeClr>
        </a:solidFill>
        <a:ln w="9525" cap="flat" cmpd="sng" algn="ctr">
          <a:solidFill>
            <a:schemeClr val="accent4">
              <a:shade val="50000"/>
              <a:hueOff val="-22091"/>
              <a:satOff val="-1456"/>
              <a:lumOff val="17676"/>
              <a:alphaOff val="0"/>
            </a:schemeClr>
          </a:solidFill>
          <a:prstDash val="solid"/>
        </a:ln>
        <a:effectLst/>
      </dsp:spPr>
      <dsp:style>
        <a:lnRef idx="1">
          <a:scrgbClr r="0" g="0" b="0"/>
        </a:lnRef>
        <a:fillRef idx="2">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D23B4E-CEC0-F94E-957F-B28977A5EB07}" type="datetimeFigureOut">
              <a:rPr lang="en-US" smtClean="0"/>
              <a:t>1/12/21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6388EF-563A-9F47-A0B3-0B6D898020F1}" type="slidenum">
              <a:rPr lang="en-US" smtClean="0"/>
              <a:t>‹#›</a:t>
            </a:fld>
            <a:endParaRPr lang="en-US"/>
          </a:p>
        </p:txBody>
      </p:sp>
    </p:spTree>
    <p:extLst>
      <p:ext uri="{BB962C8B-B14F-4D97-AF65-F5344CB8AC3E}">
        <p14:creationId xmlns:p14="http://schemas.microsoft.com/office/powerpoint/2010/main" val="6126652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Furthermore</a:t>
            </a:r>
          </a:p>
          <a:p>
            <a:endParaRPr lang="en-US" dirty="0"/>
          </a:p>
          <a:p>
            <a:r>
              <a:rPr lang="en-US" dirty="0"/>
              <a:t>Problem of fine</a:t>
            </a:r>
            <a:r>
              <a:rPr lang="en-US" baseline="0" dirty="0"/>
              <a:t> grained behavior of the application, perform prediction </a:t>
            </a:r>
            <a:r>
              <a:rPr lang="en-US" baseline="0" dirty="0" err="1"/>
              <a:t>wcet</a:t>
            </a:r>
            <a:r>
              <a:rPr lang="en-US" baseline="0" dirty="0"/>
              <a:t> of the application when regulation is applied to </a:t>
            </a:r>
            <a:r>
              <a:rPr lang="en-US" baseline="0" dirty="0" err="1"/>
              <a:t>cpus</a:t>
            </a:r>
            <a:r>
              <a:rPr lang="en-US" baseline="0" dirty="0"/>
              <a:t> and acc. Full system </a:t>
            </a:r>
            <a:endParaRPr lang="en-US" dirty="0"/>
          </a:p>
        </p:txBody>
      </p:sp>
      <p:sp>
        <p:nvSpPr>
          <p:cNvPr id="4" name="Slide Number Placeholder 3"/>
          <p:cNvSpPr>
            <a:spLocks noGrp="1"/>
          </p:cNvSpPr>
          <p:nvPr>
            <p:ph type="sldNum" sz="quarter" idx="10"/>
          </p:nvPr>
        </p:nvSpPr>
        <p:spPr/>
        <p:txBody>
          <a:bodyPr/>
          <a:lstStyle/>
          <a:p>
            <a:fld id="{246388EF-563A-9F47-A0B3-0B6D898020F1}" type="slidenum">
              <a:rPr lang="en-US" smtClean="0"/>
              <a:t>1</a:t>
            </a:fld>
            <a:endParaRPr lang="en-US"/>
          </a:p>
        </p:txBody>
      </p:sp>
    </p:spTree>
    <p:extLst>
      <p:ext uri="{BB962C8B-B14F-4D97-AF65-F5344CB8AC3E}">
        <p14:creationId xmlns:p14="http://schemas.microsoft.com/office/powerpoint/2010/main" val="5194741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hardware</a:t>
            </a:r>
            <a:r>
              <a:rPr lang="en-US" baseline="0" dirty="0"/>
              <a:t> regulator is not able to differentiate between traffic from individual cores but only the total traffic from all CPUs. Hence we need a software based memory regulation technique. </a:t>
            </a:r>
            <a:r>
              <a:rPr lang="en-US" baseline="0" dirty="0" err="1"/>
              <a:t>MemGuard</a:t>
            </a:r>
            <a:r>
              <a:rPr lang="en-US" baseline="0" dirty="0"/>
              <a:t> is a popular mechanism used in the community. Each core has a regulator that enforces a max number of last level cache misses or budget over a given period. Hardware performance counters cause an interrupt if the budget is depleted. This cause the core to stall for the rest of the regulation period. </a:t>
            </a:r>
          </a:p>
          <a:p>
            <a:endParaRPr lang="en-US" baseline="0" dirty="0"/>
          </a:p>
          <a:p>
            <a:r>
              <a:rPr lang="en-US" baseline="0" dirty="0"/>
              <a:t>We used a synthetic benchmark with reads with </a:t>
            </a:r>
            <a:r>
              <a:rPr lang="en-US" baseline="0" dirty="0" err="1"/>
              <a:t>memguard</a:t>
            </a:r>
            <a:r>
              <a:rPr lang="en-US" baseline="0" dirty="0"/>
              <a:t> budget of around 500 MB/s. Lets see how the benchmark looks via the profiler and its contribution to the utilization. On the x-axis we have the time and the y axis we </a:t>
            </a:r>
            <a:r>
              <a:rPr lang="en-US" baseline="0" dirty="0" err="1"/>
              <a:t>bw</a:t>
            </a:r>
            <a:r>
              <a:rPr lang="en-US" baseline="0" dirty="0"/>
              <a:t>  on the left bottom and the utilization on left top. As we can see </a:t>
            </a:r>
            <a:r>
              <a:rPr lang="en-US" baseline="0" dirty="0" err="1"/>
              <a:t>MemGuard</a:t>
            </a:r>
            <a:r>
              <a:rPr lang="en-US" baseline="0" dirty="0"/>
              <a:t> extracts  much more than its budget in the </a:t>
            </a:r>
            <a:r>
              <a:rPr lang="en-US" baseline="0" dirty="0" err="1"/>
              <a:t>intial</a:t>
            </a:r>
            <a:r>
              <a:rPr lang="en-US" baseline="0" dirty="0"/>
              <a:t> part of its regulation period but then is stalled for the remaining part. And on average it extracts the amount that it was set to. </a:t>
            </a:r>
          </a:p>
          <a:p>
            <a:endParaRPr lang="en-US" baseline="0" dirty="0"/>
          </a:p>
          <a:p>
            <a:r>
              <a:rPr lang="en-US" baseline="0" dirty="0"/>
              <a:t>We can also look at it contribution to </a:t>
            </a:r>
            <a:r>
              <a:rPr lang="en-US" baseline="0" dirty="0" err="1"/>
              <a:t>DDr</a:t>
            </a:r>
            <a:r>
              <a:rPr lang="en-US" baseline="0" dirty="0"/>
              <a:t> utilization. </a:t>
            </a:r>
            <a:endParaRPr lang="en-US" dirty="0"/>
          </a:p>
        </p:txBody>
      </p:sp>
      <p:sp>
        <p:nvSpPr>
          <p:cNvPr id="4" name="Slide Number Placeholder 3"/>
          <p:cNvSpPr>
            <a:spLocks noGrp="1"/>
          </p:cNvSpPr>
          <p:nvPr>
            <p:ph type="sldNum" sz="quarter" idx="10"/>
          </p:nvPr>
        </p:nvSpPr>
        <p:spPr/>
        <p:txBody>
          <a:bodyPr/>
          <a:lstStyle/>
          <a:p>
            <a:fld id="{246388EF-563A-9F47-A0B3-0B6D898020F1}" type="slidenum">
              <a:rPr lang="en-US" smtClean="0"/>
              <a:t>12</a:t>
            </a:fld>
            <a:endParaRPr lang="en-US"/>
          </a:p>
        </p:txBody>
      </p:sp>
    </p:spTree>
    <p:extLst>
      <p:ext uri="{BB962C8B-B14F-4D97-AF65-F5344CB8AC3E}">
        <p14:creationId xmlns:p14="http://schemas.microsoft.com/office/powerpoint/2010/main" val="12642536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first work to</a:t>
            </a:r>
            <a:r>
              <a:rPr lang="en-US" baseline="0" dirty="0"/>
              <a:t> our knowledge that integrates arm </a:t>
            </a:r>
            <a:r>
              <a:rPr lang="en-US" baseline="0" dirty="0" err="1"/>
              <a:t>QoS</a:t>
            </a:r>
            <a:r>
              <a:rPr lang="en-US" baseline="0" dirty="0"/>
              <a:t> support to regulate memory and provide prediction guarantees. </a:t>
            </a:r>
          </a:p>
          <a:p>
            <a:endParaRPr lang="en-US" baseline="0" dirty="0"/>
          </a:p>
          <a:p>
            <a:r>
              <a:rPr lang="en-US" baseline="0" dirty="0"/>
              <a:t>Arm </a:t>
            </a:r>
            <a:r>
              <a:rPr lang="en-US" baseline="0" dirty="0" err="1"/>
              <a:t>QoS</a:t>
            </a:r>
            <a:r>
              <a:rPr lang="en-US" baseline="0" dirty="0"/>
              <a:t> uses traffic shaping on individual request that traverse the interconnect to limit the number of memory transactions. As depicted by the colored boxes on the interconnect, it can differentiate between traffic from different masters.</a:t>
            </a:r>
          </a:p>
          <a:p>
            <a:endParaRPr lang="en-US" baseline="0" dirty="0"/>
          </a:p>
          <a:p>
            <a:r>
              <a:rPr lang="en-US" baseline="0" dirty="0"/>
              <a:t>I will show you </a:t>
            </a:r>
            <a:r>
              <a:rPr lang="en-US" baseline="0" dirty="0" err="1"/>
              <a:t>QoS</a:t>
            </a:r>
            <a:r>
              <a:rPr lang="en-US" baseline="0" dirty="0"/>
              <a:t> at different levels and how it looks from the profilers perspective and its utilization.</a:t>
            </a:r>
          </a:p>
          <a:p>
            <a:r>
              <a:rPr lang="en-US" baseline="0" dirty="0"/>
              <a:t>On the x-axis we have time, lower left y-axis we have </a:t>
            </a:r>
            <a:r>
              <a:rPr lang="en-US" baseline="0" dirty="0" err="1"/>
              <a:t>bw</a:t>
            </a:r>
            <a:r>
              <a:rPr lang="en-US" baseline="0" dirty="0"/>
              <a:t> and upper left we have utilization. This graph is obtained by programming the enhanced </a:t>
            </a:r>
            <a:r>
              <a:rPr lang="en-US" baseline="0" dirty="0" err="1"/>
              <a:t>dma</a:t>
            </a:r>
            <a:r>
              <a:rPr lang="en-US" baseline="0" dirty="0"/>
              <a:t> on our platform. Unlike </a:t>
            </a:r>
            <a:r>
              <a:rPr lang="en-US" baseline="0" dirty="0" err="1"/>
              <a:t>memguard</a:t>
            </a:r>
            <a:r>
              <a:rPr lang="en-US" baseline="0" dirty="0"/>
              <a:t>, the traffic shaping works in a regular </a:t>
            </a:r>
            <a:r>
              <a:rPr lang="en-US" baseline="0" dirty="0" err="1"/>
              <a:t>bw</a:t>
            </a:r>
            <a:r>
              <a:rPr lang="en-US" baseline="0" dirty="0"/>
              <a:t> rather than a high bandwidth and the the core being stalled for the rest of the regulation period. As with MG we can still correlate </a:t>
            </a:r>
            <a:r>
              <a:rPr lang="en-US" baseline="0" dirty="0" err="1"/>
              <a:t>QoS</a:t>
            </a:r>
            <a:r>
              <a:rPr lang="en-US" baseline="0" dirty="0"/>
              <a:t> level with Utilization if the system is still below saturation at that level. </a:t>
            </a:r>
          </a:p>
          <a:p>
            <a:endParaRPr lang="en-US" baseline="0" dirty="0"/>
          </a:p>
        </p:txBody>
      </p:sp>
      <p:sp>
        <p:nvSpPr>
          <p:cNvPr id="4" name="Slide Number Placeholder 3"/>
          <p:cNvSpPr>
            <a:spLocks noGrp="1"/>
          </p:cNvSpPr>
          <p:nvPr>
            <p:ph type="sldNum" sz="quarter" idx="10"/>
          </p:nvPr>
        </p:nvSpPr>
        <p:spPr/>
        <p:txBody>
          <a:bodyPr/>
          <a:lstStyle/>
          <a:p>
            <a:fld id="{246388EF-563A-9F47-A0B3-0B6D898020F1}" type="slidenum">
              <a:rPr lang="en-US" smtClean="0"/>
              <a:t>13</a:t>
            </a:fld>
            <a:endParaRPr lang="en-US"/>
          </a:p>
        </p:txBody>
      </p:sp>
    </p:spTree>
    <p:extLst>
      <p:ext uri="{BB962C8B-B14F-4D97-AF65-F5344CB8AC3E}">
        <p14:creationId xmlns:p14="http://schemas.microsoft.com/office/powerpoint/2010/main" val="8767607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a:t>
            </a:r>
            <a:r>
              <a:rPr lang="en-US" baseline="0" dirty="0"/>
              <a:t> summarize the two techniques we have for managing memory bandwidth.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size w in bytes of each transaction </a:t>
            </a:r>
            <a:endParaRPr lang="en-US" dirty="0"/>
          </a:p>
          <a:p>
            <a:endParaRPr lang="en-US" baseline="0" dirty="0"/>
          </a:p>
        </p:txBody>
      </p:sp>
      <p:sp>
        <p:nvSpPr>
          <p:cNvPr id="4" name="Slide Number Placeholder 3"/>
          <p:cNvSpPr>
            <a:spLocks noGrp="1"/>
          </p:cNvSpPr>
          <p:nvPr>
            <p:ph type="sldNum" sz="quarter" idx="10"/>
          </p:nvPr>
        </p:nvSpPr>
        <p:spPr/>
        <p:txBody>
          <a:bodyPr/>
          <a:lstStyle/>
          <a:p>
            <a:fld id="{246388EF-563A-9F47-A0B3-0B6D898020F1}" type="slidenum">
              <a:rPr lang="en-US" smtClean="0"/>
              <a:t>14</a:t>
            </a:fld>
            <a:endParaRPr lang="en-US"/>
          </a:p>
        </p:txBody>
      </p:sp>
    </p:spTree>
    <p:extLst>
      <p:ext uri="{BB962C8B-B14F-4D97-AF65-F5344CB8AC3E}">
        <p14:creationId xmlns:p14="http://schemas.microsoft.com/office/powerpoint/2010/main" val="5860275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a</a:t>
            </a:r>
            <a:r>
              <a:rPr lang="en-US" baseline="0" dirty="0"/>
              <a:t> way to control memory </a:t>
            </a:r>
            <a:r>
              <a:rPr lang="en-US" baseline="0" dirty="0" err="1"/>
              <a:t>bw</a:t>
            </a:r>
            <a:r>
              <a:rPr lang="en-US" baseline="0" dirty="0"/>
              <a:t> but we still haven’t discussed how to predict the runtime of the application under regulation. So, we have an </a:t>
            </a:r>
            <a:r>
              <a:rPr lang="en-US" baseline="0" dirty="0" err="1"/>
              <a:t>ewarp</a:t>
            </a:r>
            <a:r>
              <a:rPr lang="en-US" baseline="0" dirty="0"/>
              <a:t> tasks, that is defined by the upper and lower </a:t>
            </a:r>
            <a:r>
              <a:rPr lang="en-US" baseline="0" dirty="0" err="1"/>
              <a:t>cummulative</a:t>
            </a:r>
            <a:r>
              <a:rPr lang="en-US" baseline="0" dirty="0"/>
              <a:t> memory transactions for all the processing elements involved. We also statically set the Regulation level (at this level the DRAM subsystem should still be below saturation). </a:t>
            </a:r>
          </a:p>
          <a:p>
            <a:endParaRPr lang="en-US" baseline="0" dirty="0"/>
          </a:p>
          <a:p>
            <a:r>
              <a:rPr lang="en-US" baseline="0" dirty="0"/>
              <a:t>Our prediction algorithm takes these two parameters and outputs the runtime under regulation. In the interest of saving time, I will skip the details of  the algorithm. Please reads the paper for more details. </a:t>
            </a:r>
          </a:p>
          <a:p>
            <a:endParaRPr lang="en-US" baseline="0" dirty="0"/>
          </a:p>
          <a:p>
            <a:r>
              <a:rPr lang="en-US" baseline="0" dirty="0"/>
              <a:t>Lets look at one application </a:t>
            </a:r>
            <a:r>
              <a:rPr lang="en-US" baseline="0" dirty="0" err="1"/>
              <a:t>RoI</a:t>
            </a:r>
            <a:r>
              <a:rPr lang="en-US" baseline="0" dirty="0"/>
              <a:t>, where we only pass the regulation level for </a:t>
            </a:r>
            <a:r>
              <a:rPr lang="en-US" baseline="0" dirty="0" err="1"/>
              <a:t>MemGuard</a:t>
            </a:r>
            <a:r>
              <a:rPr lang="en-US" baseline="0" dirty="0"/>
              <a:t>. On the x-axis we have the budget increasing. On the y axis we have runtime in </a:t>
            </a:r>
            <a:r>
              <a:rPr lang="en-US" baseline="0" dirty="0" err="1"/>
              <a:t>miliseconds</a:t>
            </a:r>
            <a:r>
              <a:rPr lang="en-US" baseline="0" dirty="0"/>
              <a:t>. The green line is the predicted and the red is the measured. 2 observations to be made. Predictions are always higher  than the measured as can be seen in the zoomed version clearly. Second they are close to the measured as we have a lot of information of the memory trends of the application encapsulated in the upper and lower memory envelopes.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246388EF-563A-9F47-A0B3-0B6D898020F1}" type="slidenum">
              <a:rPr lang="en-US" smtClean="0"/>
              <a:t>15</a:t>
            </a:fld>
            <a:endParaRPr lang="en-US"/>
          </a:p>
        </p:txBody>
      </p:sp>
    </p:spTree>
    <p:extLst>
      <p:ext uri="{BB962C8B-B14F-4D97-AF65-F5344CB8AC3E}">
        <p14:creationId xmlns:p14="http://schemas.microsoft.com/office/powerpoint/2010/main" val="8301068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6388EF-563A-9F47-A0B3-0B6D898020F1}" type="slidenum">
              <a:rPr lang="en-US" smtClean="0"/>
              <a:t>16</a:t>
            </a:fld>
            <a:endParaRPr lang="en-US"/>
          </a:p>
        </p:txBody>
      </p:sp>
    </p:spTree>
    <p:extLst>
      <p:ext uri="{BB962C8B-B14F-4D97-AF65-F5344CB8AC3E}">
        <p14:creationId xmlns:p14="http://schemas.microsoft.com/office/powerpoint/2010/main" val="4989788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6388EF-563A-9F47-A0B3-0B6D898020F1}" type="slidenum">
              <a:rPr lang="en-US" smtClean="0"/>
              <a:t>17</a:t>
            </a:fld>
            <a:endParaRPr lang="en-US"/>
          </a:p>
        </p:txBody>
      </p:sp>
    </p:spTree>
    <p:extLst>
      <p:ext uri="{BB962C8B-B14F-4D97-AF65-F5344CB8AC3E}">
        <p14:creationId xmlns:p14="http://schemas.microsoft.com/office/powerpoint/2010/main" val="2552103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6388EF-563A-9F47-A0B3-0B6D898020F1}" type="slidenum">
              <a:rPr lang="en-US" smtClean="0"/>
              <a:t>18</a:t>
            </a:fld>
            <a:endParaRPr lang="en-US"/>
          </a:p>
        </p:txBody>
      </p:sp>
    </p:spTree>
    <p:extLst>
      <p:ext uri="{BB962C8B-B14F-4D97-AF65-F5344CB8AC3E}">
        <p14:creationId xmlns:p14="http://schemas.microsoft.com/office/powerpoint/2010/main" val="11465725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Modern</a:t>
            </a:r>
            <a:r>
              <a:rPr lang="en-US" baseline="0" dirty="0"/>
              <a:t> embedded systems, have multiple cores running multiple applications of different criticality. All these applications have different memory requirements and the problem of contention at the DRAM subsystem is widely known in the real time community. Hence, there exist many works that try to mitigate this contention and provide isolation guarantees. But the problem of contention is bound to get worse now, that embedded platforms not only have the cores accessing the DDR but many DMA capable peripheral devices such as accelerators, </a:t>
            </a:r>
            <a:r>
              <a:rPr lang="en-US" baseline="0" dirty="0" err="1"/>
              <a:t>nics</a:t>
            </a:r>
            <a:r>
              <a:rPr lang="en-US" baseline="0" dirty="0"/>
              <a:t>, </a:t>
            </a:r>
            <a:r>
              <a:rPr lang="en-US" baseline="0" dirty="0" err="1"/>
              <a:t>gpus</a:t>
            </a:r>
            <a:r>
              <a:rPr lang="en-US" baseline="0" dirty="0"/>
              <a:t>, </a:t>
            </a:r>
            <a:r>
              <a:rPr lang="en-US" baseline="0" dirty="0" err="1"/>
              <a:t>etc</a:t>
            </a:r>
            <a:endParaRPr lang="en-US" dirty="0"/>
          </a:p>
        </p:txBody>
      </p:sp>
      <p:sp>
        <p:nvSpPr>
          <p:cNvPr id="4" name="Slide Number Placeholder 3"/>
          <p:cNvSpPr>
            <a:spLocks noGrp="1"/>
          </p:cNvSpPr>
          <p:nvPr>
            <p:ph type="sldNum" sz="quarter" idx="10"/>
          </p:nvPr>
        </p:nvSpPr>
        <p:spPr/>
        <p:txBody>
          <a:bodyPr/>
          <a:lstStyle/>
          <a:p>
            <a:fld id="{246388EF-563A-9F47-A0B3-0B6D898020F1}" type="slidenum">
              <a:rPr lang="en-US" smtClean="0"/>
              <a:t>2</a:t>
            </a:fld>
            <a:endParaRPr lang="en-US"/>
          </a:p>
        </p:txBody>
      </p:sp>
    </p:spTree>
    <p:extLst>
      <p:ext uri="{BB962C8B-B14F-4D97-AF65-F5344CB8AC3E}">
        <p14:creationId xmlns:p14="http://schemas.microsoft.com/office/powerpoint/2010/main" val="18232083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a general application</a:t>
            </a:r>
            <a:r>
              <a:rPr lang="en-US" baseline="0" dirty="0"/>
              <a:t> goes through multiple stages through its entire execution time. An application, initially makes a bunch of memory trans. For initialization or other purposes, go through a stage which mostly involves computation, and back and forth until the application is completed. Even within these stages there is a lot of discrepancy. If we look at the bandwidth required as the application progresses. Even when the application is going through a stage with memory transactions, it does not extract constant bandwidth but goes through high </a:t>
            </a:r>
            <a:r>
              <a:rPr lang="en-US" baseline="0" dirty="0" err="1"/>
              <a:t>bw</a:t>
            </a:r>
            <a:r>
              <a:rPr lang="en-US" baseline="0" dirty="0"/>
              <a:t> requirements and lows. When a compute section is executing, the bandwidth extracted becomes null and the variation in </a:t>
            </a:r>
            <a:r>
              <a:rPr lang="en-US" baseline="0" dirty="0" err="1"/>
              <a:t>bw</a:t>
            </a:r>
            <a:r>
              <a:rPr lang="en-US" baseline="0" dirty="0"/>
              <a:t> requirements continue till the end. </a:t>
            </a:r>
            <a:endParaRPr lang="en-US" dirty="0"/>
          </a:p>
          <a:p>
            <a:endParaRPr lang="en-US" dirty="0"/>
          </a:p>
          <a:p>
            <a:r>
              <a:rPr lang="en-US" dirty="0"/>
              <a:t>Even though,</a:t>
            </a:r>
            <a:r>
              <a:rPr lang="en-US" baseline="0" dirty="0"/>
              <a:t> what I have shown is coarse grained interleaving, these changes in stages could be much faster. </a:t>
            </a:r>
          </a:p>
          <a:p>
            <a:endParaRPr lang="en-US" baseline="0" dirty="0"/>
          </a:p>
          <a:p>
            <a:r>
              <a:rPr lang="en-US" baseline="0" dirty="0"/>
              <a:t>The typical approach in the literature for analyzing such applications is to collect the worst number of memory transactions via cache misses or some other method together and also collect the maximum amount of time spent on execution. It is not the only way, but it captures a good deal of recent works. But when you approximate the worst case behavior of the application by these two factors a lot of information is lost about the trends and patterns of the memory transactions and the bandwidth requirements over the length of the applications lifespan. Furthermore, in doing such approximations it adds a lot of pessimism into the predicted runtimes of the applications under </a:t>
            </a:r>
            <a:r>
              <a:rPr lang="en-US" baseline="0" dirty="0" err="1"/>
              <a:t>bw</a:t>
            </a:r>
            <a:r>
              <a:rPr lang="en-US" baseline="0" dirty="0"/>
              <a:t> management. </a:t>
            </a:r>
          </a:p>
          <a:p>
            <a:endParaRPr lang="en-US" baseline="0" dirty="0"/>
          </a:p>
          <a:p>
            <a:r>
              <a:rPr lang="en-US" baseline="0" dirty="0"/>
              <a:t>So, our work tries to better capture the changes in memory requirements of the application in isolation and using that decrease the pessimism in the predictions. </a:t>
            </a:r>
            <a:endParaRPr lang="en-US" dirty="0"/>
          </a:p>
        </p:txBody>
      </p:sp>
      <p:sp>
        <p:nvSpPr>
          <p:cNvPr id="4" name="Slide Number Placeholder 3"/>
          <p:cNvSpPr>
            <a:spLocks noGrp="1"/>
          </p:cNvSpPr>
          <p:nvPr>
            <p:ph type="sldNum" sz="quarter" idx="10"/>
          </p:nvPr>
        </p:nvSpPr>
        <p:spPr/>
        <p:txBody>
          <a:bodyPr/>
          <a:lstStyle/>
          <a:p>
            <a:fld id="{246388EF-563A-9F47-A0B3-0B6D898020F1}" type="slidenum">
              <a:rPr lang="en-US" smtClean="0"/>
              <a:t>3</a:t>
            </a:fld>
            <a:endParaRPr lang="en-US"/>
          </a:p>
        </p:txBody>
      </p:sp>
    </p:spTree>
    <p:extLst>
      <p:ext uri="{BB962C8B-B14F-4D97-AF65-F5344CB8AC3E}">
        <p14:creationId xmlns:p14="http://schemas.microsoft.com/office/powerpoint/2010/main" val="17920467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So,</a:t>
            </a:r>
            <a:r>
              <a:rPr lang="en-US" sz="1200" b="0" i="0" kern="1200" baseline="0" dirty="0">
                <a:solidFill>
                  <a:schemeClr val="tx1"/>
                </a:solidFill>
                <a:effectLst/>
                <a:latin typeface="+mn-lt"/>
                <a:ea typeface="+mn-ea"/>
                <a:cs typeface="+mn-cs"/>
              </a:rPr>
              <a:t> we have many cores making main memory requests which leads to contention. And as mentioned earlier a plethora of works exist in literature that have memory bandwidth management techniques for multiple cores. </a:t>
            </a:r>
          </a:p>
          <a:p>
            <a:r>
              <a:rPr lang="en-US" sz="1200" b="0" i="0" kern="1200" baseline="0" dirty="0">
                <a:solidFill>
                  <a:schemeClr val="tx1"/>
                </a:solidFill>
                <a:effectLst/>
                <a:latin typeface="+mn-lt"/>
                <a:ea typeface="+mn-ea"/>
                <a:cs typeface="+mn-cs"/>
              </a:rPr>
              <a:t>We intent to improve these approaches by using more information about the memory behavior of the application but also have addition novel support in embedded platforms to regulate traffic from accelerators (in our hardware named apex). As focusing just on cores is not enough anymore and other DMA capable devices have emerged as important components in the embedded community. </a:t>
            </a:r>
          </a:p>
          <a:p>
            <a:endParaRPr lang="en-US" sz="1200" b="0" i="0" kern="1200" baseline="0" dirty="0">
              <a:solidFill>
                <a:schemeClr val="tx1"/>
              </a:solidFill>
              <a:effectLst/>
              <a:latin typeface="+mn-lt"/>
              <a:ea typeface="+mn-ea"/>
              <a:cs typeface="+mn-cs"/>
            </a:endParaRPr>
          </a:p>
          <a:p>
            <a:r>
              <a:rPr lang="en-US" sz="1200" b="0" i="0" kern="1200" baseline="0" dirty="0">
                <a:solidFill>
                  <a:schemeClr val="tx1"/>
                </a:solidFill>
                <a:effectLst/>
                <a:latin typeface="+mn-lt"/>
                <a:ea typeface="+mn-ea"/>
                <a:cs typeface="+mn-cs"/>
              </a:rPr>
              <a:t>So, to summarize, </a:t>
            </a:r>
            <a:r>
              <a:rPr lang="en-US" sz="1200" b="1" i="0" kern="1200" baseline="0" dirty="0">
                <a:solidFill>
                  <a:schemeClr val="tx1"/>
                </a:solidFill>
                <a:effectLst/>
                <a:latin typeface="+mn-lt"/>
                <a:ea typeface="+mn-ea"/>
                <a:cs typeface="+mn-cs"/>
              </a:rPr>
              <a:t>in </a:t>
            </a:r>
            <a:r>
              <a:rPr lang="en-US" sz="1200" b="0" i="0" kern="1200" dirty="0">
                <a:solidFill>
                  <a:schemeClr val="tx1"/>
                </a:solidFill>
                <a:effectLst/>
                <a:latin typeface="+mn-lt"/>
                <a:ea typeface="+mn-ea"/>
                <a:cs typeface="+mn-cs"/>
              </a:rPr>
              <a:t>this paper, we try to offer a systematic approach to not only learn more about the behavior of memory of applications.</a:t>
            </a:r>
            <a:r>
              <a:rPr lang="en-US" sz="1200" b="0" i="0" kern="1200" baseline="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But also we show how to integrate the management of traffic coming from tasks</a:t>
            </a:r>
            <a:r>
              <a:rPr lang="en-US" sz="1200" b="0" i="0" kern="1200" baseline="0" dirty="0">
                <a:solidFill>
                  <a:schemeClr val="tx1"/>
                </a:solidFill>
                <a:effectLst/>
                <a:latin typeface="+mn-lt"/>
                <a:ea typeface="+mn-ea"/>
                <a:cs typeface="+mn-cs"/>
              </a:rPr>
              <a:t> running on both </a:t>
            </a:r>
            <a:r>
              <a:rPr lang="en-US" sz="1200" b="0" i="0" kern="1200" dirty="0">
                <a:solidFill>
                  <a:schemeClr val="tx1"/>
                </a:solidFill>
                <a:effectLst/>
                <a:latin typeface="+mn-lt"/>
                <a:ea typeface="+mn-ea"/>
                <a:cs typeface="+mn-cs"/>
              </a:rPr>
              <a:t>CPUs and accelerator</a:t>
            </a:r>
            <a:r>
              <a:rPr lang="en-US" sz="1200" b="0" i="0" kern="1200" baseline="0" dirty="0">
                <a:solidFill>
                  <a:schemeClr val="tx1"/>
                </a:solidFill>
                <a:effectLst/>
                <a:latin typeface="+mn-lt"/>
                <a:ea typeface="+mn-ea"/>
                <a:cs typeface="+mn-cs"/>
              </a:rPr>
              <a:t> simultaneously. </a:t>
            </a:r>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246388EF-563A-9F47-A0B3-0B6D898020F1}" type="slidenum">
              <a:rPr lang="en-US" smtClean="0"/>
              <a:t>4</a:t>
            </a:fld>
            <a:endParaRPr lang="en-US"/>
          </a:p>
        </p:txBody>
      </p:sp>
    </p:spTree>
    <p:extLst>
      <p:ext uri="{BB962C8B-B14F-4D97-AF65-F5344CB8AC3E}">
        <p14:creationId xmlns:p14="http://schemas.microsoft.com/office/powerpoint/2010/main" val="14504124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a:t>
            </a:r>
            <a:r>
              <a:rPr lang="en-US" baseline="0" dirty="0"/>
              <a:t> this slide I show the profiler in action and how some of the raw data collected from the profiler looks. We look at the profiles of a vision benchmark </a:t>
            </a:r>
            <a:r>
              <a:rPr lang="en-US" baseline="0" dirty="0" err="1"/>
              <a:t>RoI</a:t>
            </a:r>
            <a:r>
              <a:rPr lang="en-US" baseline="0" dirty="0"/>
              <a:t>, short for Region of Interest. It runs not only CPU but an accelerator as well. As mentioned earlier. The accelerator is called APEX on this hardware. </a:t>
            </a:r>
          </a:p>
          <a:p>
            <a:endParaRPr lang="en-US" baseline="0" dirty="0"/>
          </a:p>
          <a:p>
            <a:r>
              <a:rPr lang="en-US" baseline="0" dirty="0"/>
              <a:t>On the x-axis we have time in </a:t>
            </a:r>
            <a:r>
              <a:rPr lang="en-US" baseline="0" dirty="0" err="1"/>
              <a:t>miliseconds</a:t>
            </a:r>
            <a:r>
              <a:rPr lang="en-US" baseline="0" dirty="0"/>
              <a:t>. It goes for the entire execution period of the application. On the y-axis we have the bandwidth extracted by the application. We can see the profiler, not only gives us bandwidth over a very fine grained interval delta but does so for both read and write traffic separately. We can see the read in red and write in blue. This profile gives us much more insight over the </a:t>
            </a:r>
            <a:r>
              <a:rPr lang="en-US" baseline="0" dirty="0" err="1"/>
              <a:t>bw</a:t>
            </a:r>
            <a:r>
              <a:rPr lang="en-US" baseline="0" dirty="0"/>
              <a:t> requirements than the previous methods. </a:t>
            </a:r>
          </a:p>
          <a:p>
            <a:endParaRPr lang="en-US" baseline="0" dirty="0"/>
          </a:p>
          <a:p>
            <a:r>
              <a:rPr lang="en-US" baseline="0" dirty="0"/>
              <a:t>As this benchmark runs on APEX too, we can get a similar profile for the memory activity of that processing element individually. </a:t>
            </a:r>
          </a:p>
          <a:p>
            <a:endParaRPr lang="en-US" baseline="0" dirty="0"/>
          </a:p>
          <a:p>
            <a:r>
              <a:rPr lang="en-US" baseline="0" dirty="0"/>
              <a:t>The profiler is a powerful tool that gives us a unique opportunity to learn the behavior of controllers that are out of our control, of other components that may consume </a:t>
            </a:r>
            <a:r>
              <a:rPr lang="en-US" baseline="0" dirty="0" err="1"/>
              <a:t>bw</a:t>
            </a:r>
            <a:r>
              <a:rPr lang="en-US" baseline="0" dirty="0"/>
              <a:t> in our case this curve showed up. In our platform there is a continuous activity from the display control unit. We can see it mostly reads as it is copying from memory to display. </a:t>
            </a:r>
          </a:p>
          <a:p>
            <a:endParaRPr lang="en-US" dirty="0"/>
          </a:p>
          <a:p>
            <a:r>
              <a:rPr lang="en-US" dirty="0"/>
              <a:t>This</a:t>
            </a:r>
            <a:r>
              <a:rPr lang="en-US" baseline="0" dirty="0"/>
              <a:t> is a key example of how the profiler gives us predictability in our system as this traffic will now be accounted for in our analysis, but we would have had no way to know about this without the profiler. </a:t>
            </a:r>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246388EF-563A-9F47-A0B3-0B6D898020F1}" type="slidenum">
              <a:rPr lang="en-US" smtClean="0"/>
              <a:t>6</a:t>
            </a:fld>
            <a:endParaRPr lang="en-US"/>
          </a:p>
        </p:txBody>
      </p:sp>
    </p:spTree>
    <p:extLst>
      <p:ext uri="{BB962C8B-B14F-4D97-AF65-F5344CB8AC3E}">
        <p14:creationId xmlns:p14="http://schemas.microsoft.com/office/powerpoint/2010/main" val="14534268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Furthermore, the profiler also helps us understand utilization of the DDR. </a:t>
            </a:r>
            <a:r>
              <a:rPr lang="en-US" baseline="0" dirty="0"/>
              <a:t> </a:t>
            </a:r>
          </a:p>
          <a:p>
            <a:r>
              <a:rPr lang="en-US" baseline="0" dirty="0"/>
              <a:t>So, let us see how for the benchmark shown in the previous slide how does utilization look like. On the x-axis we have time as usual depicting the execution time of the application and on the y axis we have the DDR utilization in percentage. As would be expected as the application extracts different amount of bandwidths at different stages, either from the CPU or APEX the utilization also goes up and down. The utilization shows the total utilization that includes all the processing elements that application used. Even one application at certain time can drive the utilization to 100% and saturate the DRAM subsystem. </a:t>
            </a:r>
          </a:p>
          <a:p>
            <a:endParaRPr lang="en-US" baseline="0" dirty="0"/>
          </a:p>
          <a:p>
            <a:r>
              <a:rPr lang="en-US" baseline="0" dirty="0"/>
              <a:t>But why do we care about utilization? The execution time of the application </a:t>
            </a:r>
            <a:r>
              <a:rPr lang="en-US" baseline="0" dirty="0" err="1"/>
              <a:t>ishighly</a:t>
            </a:r>
            <a:r>
              <a:rPr lang="en-US" baseline="0" dirty="0"/>
              <a:t> affected when congestion occurs at a shared resource. Furthermore, it occurs when the resource hits saturation. So, with the profiler we can conduct a very precise study on when does the </a:t>
            </a:r>
            <a:r>
              <a:rPr lang="en-US" baseline="0" dirty="0" err="1"/>
              <a:t>bw</a:t>
            </a:r>
            <a:r>
              <a:rPr lang="en-US" baseline="0" dirty="0"/>
              <a:t> extracted from a resource cause DRAM to go into saturation. And that is why care about utilization. </a:t>
            </a:r>
          </a:p>
          <a:p>
            <a:endParaRPr lang="en-US" baseline="0" dirty="0"/>
          </a:p>
          <a:p>
            <a:r>
              <a:rPr lang="en-US" baseline="0" dirty="0"/>
              <a:t>So, we ran this experiment with a stress benchmark. On the x-axis we have the budget (I will discuss how we set it and what techniques we use in later slides). On the y-axis on the left we have </a:t>
            </a:r>
            <a:r>
              <a:rPr lang="en-US" baseline="0" dirty="0" err="1"/>
              <a:t>bw</a:t>
            </a:r>
            <a:r>
              <a:rPr lang="en-US" baseline="0" dirty="0"/>
              <a:t> and the y-axis on the right we have DRAM utilization.  As the budget is increased we expect to see a linear increase in bandwidth and we measured this using the profiler. We also see the utilization of the DDR increase linearly. We can also see the reads and writes from the stress benchmark increase linearly with the bandwidth. SO, as expected the linear trend is maintained among the bandwidth and the utilization. But as soon as utilization exceeds 100%, the reads and writes bandwidth flatten out and our application is not given more </a:t>
            </a:r>
            <a:r>
              <a:rPr lang="en-US" baseline="0" dirty="0" err="1"/>
              <a:t>bw</a:t>
            </a:r>
            <a:r>
              <a:rPr lang="en-US" baseline="0" dirty="0"/>
              <a:t> even if more budget is allocated to it. This intuitively makes sense and the system is saturated and there is no remaining </a:t>
            </a:r>
            <a:r>
              <a:rPr lang="en-US" baseline="0" dirty="0" err="1"/>
              <a:t>bw</a:t>
            </a:r>
            <a:r>
              <a:rPr lang="en-US" baseline="0" dirty="0"/>
              <a:t> to allocate to the reads and write transactions and we are in uncontrolled regulation. </a:t>
            </a:r>
          </a:p>
          <a:p>
            <a:endParaRPr lang="en-US" baseline="0" dirty="0"/>
          </a:p>
          <a:p>
            <a:r>
              <a:rPr lang="en-US" baseline="0" dirty="0"/>
              <a:t>So, a key takeaway is that the bandwidth and utilization are linearly related until the system is below saturation. Hence, by keeping the application below saturation threshold, the system becomes highly predictable.</a:t>
            </a:r>
          </a:p>
          <a:p>
            <a:endParaRPr lang="en-US" baseline="0" dirty="0"/>
          </a:p>
          <a:p>
            <a:endParaRPr lang="en-US" sz="1200" b="1"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endParaRPr lang="en-US" baseline="0" dirty="0"/>
          </a:p>
        </p:txBody>
      </p:sp>
      <p:sp>
        <p:nvSpPr>
          <p:cNvPr id="4" name="Slide Number Placeholder 3"/>
          <p:cNvSpPr>
            <a:spLocks noGrp="1"/>
          </p:cNvSpPr>
          <p:nvPr>
            <p:ph type="sldNum" sz="quarter" idx="10"/>
          </p:nvPr>
        </p:nvSpPr>
        <p:spPr/>
        <p:txBody>
          <a:bodyPr/>
          <a:lstStyle/>
          <a:p>
            <a:fld id="{246388EF-563A-9F47-A0B3-0B6D898020F1}" type="slidenum">
              <a:rPr lang="en-US" smtClean="0"/>
              <a:t>7</a:t>
            </a:fld>
            <a:endParaRPr lang="en-US"/>
          </a:p>
        </p:txBody>
      </p:sp>
    </p:spTree>
    <p:extLst>
      <p:ext uri="{BB962C8B-B14F-4D97-AF65-F5344CB8AC3E}">
        <p14:creationId xmlns:p14="http://schemas.microsoft.com/office/powerpoint/2010/main" val="18338492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Experimental based</a:t>
            </a:r>
          </a:p>
          <a:p>
            <a:r>
              <a:rPr lang="en-US" dirty="0" err="1"/>
              <a:t>Mutiple</a:t>
            </a:r>
            <a:r>
              <a:rPr lang="en-US" dirty="0"/>
              <a:t> times </a:t>
            </a:r>
          </a:p>
          <a:p>
            <a:r>
              <a:rPr lang="en-US" dirty="0"/>
              <a:t>And take</a:t>
            </a:r>
            <a:r>
              <a:rPr lang="en-US" baseline="0" dirty="0"/>
              <a:t> the upper and lower</a:t>
            </a:r>
          </a:p>
          <a:p>
            <a:r>
              <a:rPr lang="en-US" baseline="0" dirty="0"/>
              <a:t>Lower bound then reduce the </a:t>
            </a:r>
            <a:r>
              <a:rPr lang="en-US" baseline="0" dirty="0" err="1"/>
              <a:t>unceratainity</a:t>
            </a:r>
            <a:endParaRPr lang="en-US" baseline="0" dirty="0"/>
          </a:p>
          <a:p>
            <a:endParaRPr lang="en-US" baseline="0" dirty="0"/>
          </a:p>
          <a:p>
            <a:r>
              <a:rPr lang="en-US" baseline="0" dirty="0"/>
              <a:t>Much more information than just characterizing by one number, cache misses.</a:t>
            </a:r>
          </a:p>
          <a:p>
            <a:endParaRPr lang="en-US" dirty="0"/>
          </a:p>
          <a:p>
            <a:r>
              <a:rPr lang="en-US" dirty="0"/>
              <a:t>You get the e-warp task model for free, it can capture </a:t>
            </a:r>
            <a:r>
              <a:rPr lang="en-US" dirty="0" err="1"/>
              <a:t>sequentiallly</a:t>
            </a:r>
            <a:r>
              <a:rPr lang="en-US" dirty="0"/>
              <a:t> </a:t>
            </a:r>
            <a:r>
              <a:rPr lang="en-US" dirty="0" err="1"/>
              <a:t>acc</a:t>
            </a:r>
            <a:r>
              <a:rPr lang="en-US" dirty="0"/>
              <a:t> 1,</a:t>
            </a:r>
            <a:r>
              <a:rPr lang="en-US" baseline="0" dirty="0"/>
              <a:t> acc2 and back </a:t>
            </a:r>
            <a:r>
              <a:rPr lang="en-US" baseline="0" dirty="0" err="1"/>
              <a:t>cpu</a:t>
            </a:r>
            <a:r>
              <a:rPr lang="en-US" baseline="0" dirty="0"/>
              <a:t>.</a:t>
            </a:r>
            <a:endParaRPr lang="en-US" dirty="0"/>
          </a:p>
        </p:txBody>
      </p:sp>
      <p:sp>
        <p:nvSpPr>
          <p:cNvPr id="4" name="Slide Number Placeholder 3"/>
          <p:cNvSpPr>
            <a:spLocks noGrp="1"/>
          </p:cNvSpPr>
          <p:nvPr>
            <p:ph type="sldNum" sz="quarter" idx="10"/>
          </p:nvPr>
        </p:nvSpPr>
        <p:spPr/>
        <p:txBody>
          <a:bodyPr/>
          <a:lstStyle/>
          <a:p>
            <a:fld id="{246388EF-563A-9F47-A0B3-0B6D898020F1}" type="slidenum">
              <a:rPr lang="en-US" smtClean="0"/>
              <a:t>8</a:t>
            </a:fld>
            <a:endParaRPr lang="en-US"/>
          </a:p>
        </p:txBody>
      </p:sp>
    </p:spTree>
    <p:extLst>
      <p:ext uri="{BB962C8B-B14F-4D97-AF65-F5344CB8AC3E}">
        <p14:creationId xmlns:p14="http://schemas.microsoft.com/office/powerpoint/2010/main" val="11886803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can still get upper and lower envelopes.</a:t>
            </a:r>
          </a:p>
        </p:txBody>
      </p:sp>
      <p:sp>
        <p:nvSpPr>
          <p:cNvPr id="4" name="Slide Number Placeholder 3"/>
          <p:cNvSpPr>
            <a:spLocks noGrp="1"/>
          </p:cNvSpPr>
          <p:nvPr>
            <p:ph type="sldNum" sz="quarter" idx="10"/>
          </p:nvPr>
        </p:nvSpPr>
        <p:spPr/>
        <p:txBody>
          <a:bodyPr/>
          <a:lstStyle/>
          <a:p>
            <a:fld id="{246388EF-563A-9F47-A0B3-0B6D898020F1}" type="slidenum">
              <a:rPr lang="en-US" smtClean="0"/>
              <a:t>9</a:t>
            </a:fld>
            <a:endParaRPr lang="en-US"/>
          </a:p>
        </p:txBody>
      </p:sp>
    </p:spTree>
    <p:extLst>
      <p:ext uri="{BB962C8B-B14F-4D97-AF65-F5344CB8AC3E}">
        <p14:creationId xmlns:p14="http://schemas.microsoft.com/office/powerpoint/2010/main" val="7206508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So, we have a profiler that provides us with</a:t>
            </a:r>
            <a:r>
              <a:rPr lang="en-US" baseline="0" dirty="0"/>
              <a:t> more knowledge about the memory patterns of the applications and we encompass this information using lower and upper envelopes of cumulative memory transactions. This helps us decrease the pessimism in our predictions of WCET under regulation.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Using the profiler we have also understand the linear trend between bandwidth extracted and the utilization.  The system is predictable when the saturation is maintained below a 100%. </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But we have still to discuss how do</a:t>
            </a:r>
            <a:r>
              <a:rPr lang="en-US" baseline="0" dirty="0"/>
              <a:t> we control the memory bandwidth to ensure the DRAM </a:t>
            </a:r>
            <a:r>
              <a:rPr lang="en-US" baseline="0" dirty="0" err="1"/>
              <a:t>util</a:t>
            </a:r>
            <a:r>
              <a:rPr lang="en-US" baseline="0" dirty="0"/>
              <a:t> stays below saturation?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Also, when these controls are added to restrict the applications memory requests to the main memory how do we predict the temporal behavior of the application? </a:t>
            </a:r>
            <a:endParaRPr lang="en-US" dirty="0"/>
          </a:p>
        </p:txBody>
      </p:sp>
      <p:sp>
        <p:nvSpPr>
          <p:cNvPr id="4" name="Slide Number Placeholder 3"/>
          <p:cNvSpPr>
            <a:spLocks noGrp="1"/>
          </p:cNvSpPr>
          <p:nvPr>
            <p:ph type="sldNum" sz="quarter" idx="10"/>
          </p:nvPr>
        </p:nvSpPr>
        <p:spPr/>
        <p:txBody>
          <a:bodyPr/>
          <a:lstStyle/>
          <a:p>
            <a:fld id="{246388EF-563A-9F47-A0B3-0B6D898020F1}" type="slidenum">
              <a:rPr lang="en-US" smtClean="0"/>
              <a:t>10</a:t>
            </a:fld>
            <a:endParaRPr lang="en-US"/>
          </a:p>
        </p:txBody>
      </p:sp>
    </p:spTree>
    <p:extLst>
      <p:ext uri="{BB962C8B-B14F-4D97-AF65-F5344CB8AC3E}">
        <p14:creationId xmlns:p14="http://schemas.microsoft.com/office/powerpoint/2010/main" val="17367820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11292840" y="0"/>
            <a:ext cx="914400" cy="6858000"/>
          </a:xfrm>
          <a:prstGeom prst="rect">
            <a:avLst/>
          </a:prstGeom>
          <a:solidFill>
            <a:srgbClr val="30303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aseline="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baseline="0">
                <a:solidFill>
                  <a:schemeClr val="tx1">
                    <a:lumMod val="6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tx1">
                    <a:lumMod val="50000"/>
                  </a:schemeClr>
                </a:solidFill>
              </a:defRPr>
            </a:lvl1pPr>
          </a:lstStyle>
          <a:p>
            <a:fld id="{24A1D35E-45CD-4240-AF87-4D80C092807E}" type="datetimeFigureOut">
              <a:rPr lang="en-US" smtClean="0"/>
              <a:t>1/12/21</a:t>
            </a:fld>
            <a:endParaRPr lang="en-US"/>
          </a:p>
        </p:txBody>
      </p:sp>
      <p:sp>
        <p:nvSpPr>
          <p:cNvPr id="5" name="Footer Placeholder 4"/>
          <p:cNvSpPr>
            <a:spLocks noGrp="1"/>
          </p:cNvSpPr>
          <p:nvPr>
            <p:ph type="ftr" sz="quarter" idx="11"/>
          </p:nvPr>
        </p:nvSpPr>
        <p:spPr/>
        <p:txBody>
          <a:bodyPr/>
          <a:lstStyle>
            <a:lvl1pPr>
              <a:defRPr>
                <a:solidFill>
                  <a:schemeClr val="tx1">
                    <a:lumMod val="65000"/>
                  </a:schemeClr>
                </a:solidFill>
              </a:defRPr>
            </a:lvl1pPr>
          </a:lstStyle>
          <a:p>
            <a:endParaRPr lang="en-US"/>
          </a:p>
        </p:txBody>
      </p:sp>
      <p:sp>
        <p:nvSpPr>
          <p:cNvPr id="6" name="Slide Number Placeholder 5"/>
          <p:cNvSpPr>
            <a:spLocks noGrp="1"/>
          </p:cNvSpPr>
          <p:nvPr>
            <p:ph type="sldNum" sz="quarter" idx="12"/>
          </p:nvPr>
        </p:nvSpPr>
        <p:spPr/>
        <p:txBody>
          <a:bodyPr vert="horz" lIns="45720" tIns="45720" rIns="45720" bIns="45720" rtlCol="0" anchor="ctr">
            <a:normAutofit/>
          </a:bodyPr>
          <a:lstStyle>
            <a:lvl1pPr>
              <a:defRPr lang="en-US"/>
            </a:lvl1pPr>
          </a:lstStyle>
          <a:p>
            <a:fld id="{95D0E79C-A18E-F848-B338-FBDBB922F123}" type="slidenum">
              <a:rPr lang="en-US" smtClean="0"/>
              <a:t>‹#›</a:t>
            </a:fld>
            <a:endParaRPr lang="en-US"/>
          </a:p>
        </p:txBody>
      </p:sp>
      <p:sp>
        <p:nvSpPr>
          <p:cNvPr id="7" name="Rectangle 6"/>
          <p:cNvSpPr/>
          <p:nvPr/>
        </p:nvSpPr>
        <p:spPr>
          <a:xfrm>
            <a:off x="0" y="0"/>
            <a:ext cx="457200" cy="6858000"/>
          </a:xfrm>
          <a:prstGeom prst="rect">
            <a:avLst/>
          </a:prstGeom>
          <a:solidFill>
            <a:srgbClr val="303030"/>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4A1D35E-45CD-4240-AF87-4D80C092807E}" type="datetimeFigureOut">
              <a:rPr lang="en-US" smtClean="0"/>
              <a:t>1/12/21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D0E79C-A18E-F848-B338-FBDBB922F123}"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4A1D35E-45CD-4240-AF87-4D80C092807E}" type="datetimeFigureOut">
              <a:rPr lang="en-US" smtClean="0"/>
              <a:t>1/12/21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D0E79C-A18E-F848-B338-FBDBB922F123}"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2192000" cy="6858000"/>
          </a:xfrm>
          <a:prstGeom prst="rect">
            <a:avLst/>
          </a:prstGeom>
        </p:spPr>
        <p:txBody>
          <a:bodyPr/>
          <a:lstStyle/>
          <a:p>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4715078" y="313532"/>
            <a:ext cx="5603123" cy="5603875"/>
          </a:xfrm>
          <a:prstGeom prst="rect">
            <a:avLst/>
          </a:prstGeom>
        </p:spPr>
        <p:txBody>
          <a:bodyPr/>
          <a:lstStyle/>
          <a:p>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2_Custom Layout">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3371411" y="966788"/>
            <a:ext cx="3095222" cy="3095625"/>
          </a:xfrm>
          <a:custGeom>
            <a:avLst/>
            <a:gdLst>
              <a:gd name="connsiteX0" fmla="*/ 2667000 w 5334000"/>
              <a:gd name="connsiteY0" fmla="*/ 0 h 5334000"/>
              <a:gd name="connsiteX1" fmla="*/ 5334000 w 5334000"/>
              <a:gd name="connsiteY1" fmla="*/ 2667000 h 5334000"/>
              <a:gd name="connsiteX2" fmla="*/ 2667000 w 5334000"/>
              <a:gd name="connsiteY2" fmla="*/ 5334000 h 5334000"/>
              <a:gd name="connsiteX3" fmla="*/ 0 w 5334000"/>
              <a:gd name="connsiteY3" fmla="*/ 2667000 h 5334000"/>
              <a:gd name="connsiteX4" fmla="*/ 2667000 w 5334000"/>
              <a:gd name="connsiteY4" fmla="*/ 0 h 533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34000" h="5334000">
                <a:moveTo>
                  <a:pt x="2667000" y="0"/>
                </a:moveTo>
                <a:cubicBezTo>
                  <a:pt x="4139943" y="0"/>
                  <a:pt x="5334000" y="1194057"/>
                  <a:pt x="5334000" y="2667000"/>
                </a:cubicBezTo>
                <a:cubicBezTo>
                  <a:pt x="5334000" y="4139943"/>
                  <a:pt x="4139943" y="5334000"/>
                  <a:pt x="2667000" y="5334000"/>
                </a:cubicBezTo>
                <a:cubicBezTo>
                  <a:pt x="1194057" y="5334000"/>
                  <a:pt x="0" y="4139943"/>
                  <a:pt x="0" y="2667000"/>
                </a:cubicBezTo>
                <a:cubicBezTo>
                  <a:pt x="0" y="1194057"/>
                  <a:pt x="1194057" y="0"/>
                  <a:pt x="2667000" y="0"/>
                </a:cubicBezTo>
                <a:close/>
              </a:path>
            </a:pathLst>
          </a:custGeom>
        </p:spPr>
        <p:txBody>
          <a:bodyPr wrap="square">
            <a:noAutofit/>
          </a:bodyPr>
          <a:lstStyle/>
          <a:p>
            <a:endParaRPr lang="en-US"/>
          </a:p>
        </p:txBody>
      </p:sp>
      <p:sp>
        <p:nvSpPr>
          <p:cNvPr id="11" name="Picture Placeholder 10"/>
          <p:cNvSpPr>
            <a:spLocks noGrp="1"/>
          </p:cNvSpPr>
          <p:nvPr>
            <p:ph type="pic" sz="quarter" idx="14"/>
          </p:nvPr>
        </p:nvSpPr>
        <p:spPr>
          <a:xfrm>
            <a:off x="4761880" y="4456906"/>
            <a:ext cx="1504754" cy="1504950"/>
          </a:xfrm>
          <a:custGeom>
            <a:avLst/>
            <a:gdLst>
              <a:gd name="connsiteX0" fmla="*/ 2667000 w 5334000"/>
              <a:gd name="connsiteY0" fmla="*/ 0 h 5334000"/>
              <a:gd name="connsiteX1" fmla="*/ 5334000 w 5334000"/>
              <a:gd name="connsiteY1" fmla="*/ 2667000 h 5334000"/>
              <a:gd name="connsiteX2" fmla="*/ 2667000 w 5334000"/>
              <a:gd name="connsiteY2" fmla="*/ 5334000 h 5334000"/>
              <a:gd name="connsiteX3" fmla="*/ 0 w 5334000"/>
              <a:gd name="connsiteY3" fmla="*/ 2667000 h 5334000"/>
              <a:gd name="connsiteX4" fmla="*/ 2667000 w 5334000"/>
              <a:gd name="connsiteY4" fmla="*/ 0 h 533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34000" h="5334000">
                <a:moveTo>
                  <a:pt x="2667000" y="0"/>
                </a:moveTo>
                <a:cubicBezTo>
                  <a:pt x="4139943" y="0"/>
                  <a:pt x="5334000" y="1194057"/>
                  <a:pt x="5334000" y="2667000"/>
                </a:cubicBezTo>
                <a:cubicBezTo>
                  <a:pt x="5334000" y="4139943"/>
                  <a:pt x="4139943" y="5334000"/>
                  <a:pt x="2667000" y="5334000"/>
                </a:cubicBezTo>
                <a:cubicBezTo>
                  <a:pt x="1194057" y="5334000"/>
                  <a:pt x="0" y="4139943"/>
                  <a:pt x="0" y="2667000"/>
                </a:cubicBezTo>
                <a:cubicBezTo>
                  <a:pt x="0" y="1194057"/>
                  <a:pt x="1194057" y="0"/>
                  <a:pt x="2667000" y="0"/>
                </a:cubicBezTo>
                <a:close/>
              </a:path>
            </a:pathLst>
          </a:custGeom>
        </p:spPr>
        <p:txBody>
          <a:bodyPr wrap="square">
            <a:noAutofit/>
          </a:bodyPr>
          <a:lstStyle/>
          <a:p>
            <a:endParaRPr lang="en-US"/>
          </a:p>
        </p:txBody>
      </p:sp>
      <p:sp>
        <p:nvSpPr>
          <p:cNvPr id="12" name="Picture Placeholder 11"/>
          <p:cNvSpPr>
            <a:spLocks noGrp="1"/>
          </p:cNvSpPr>
          <p:nvPr>
            <p:ph type="pic" sz="quarter" idx="15"/>
          </p:nvPr>
        </p:nvSpPr>
        <p:spPr>
          <a:xfrm>
            <a:off x="3028556" y="4456906"/>
            <a:ext cx="1504754" cy="1504950"/>
          </a:xfrm>
          <a:custGeom>
            <a:avLst/>
            <a:gdLst>
              <a:gd name="connsiteX0" fmla="*/ 2667000 w 5334000"/>
              <a:gd name="connsiteY0" fmla="*/ 0 h 5334000"/>
              <a:gd name="connsiteX1" fmla="*/ 5334000 w 5334000"/>
              <a:gd name="connsiteY1" fmla="*/ 2667000 h 5334000"/>
              <a:gd name="connsiteX2" fmla="*/ 2667000 w 5334000"/>
              <a:gd name="connsiteY2" fmla="*/ 5334000 h 5334000"/>
              <a:gd name="connsiteX3" fmla="*/ 0 w 5334000"/>
              <a:gd name="connsiteY3" fmla="*/ 2667000 h 5334000"/>
              <a:gd name="connsiteX4" fmla="*/ 2667000 w 5334000"/>
              <a:gd name="connsiteY4" fmla="*/ 0 h 533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34000" h="5334000">
                <a:moveTo>
                  <a:pt x="2667000" y="0"/>
                </a:moveTo>
                <a:cubicBezTo>
                  <a:pt x="4139943" y="0"/>
                  <a:pt x="5334000" y="1194057"/>
                  <a:pt x="5334000" y="2667000"/>
                </a:cubicBezTo>
                <a:cubicBezTo>
                  <a:pt x="5334000" y="4139943"/>
                  <a:pt x="4139943" y="5334000"/>
                  <a:pt x="2667000" y="5334000"/>
                </a:cubicBezTo>
                <a:cubicBezTo>
                  <a:pt x="1194057" y="5334000"/>
                  <a:pt x="0" y="4139943"/>
                  <a:pt x="0" y="2667000"/>
                </a:cubicBezTo>
                <a:cubicBezTo>
                  <a:pt x="0" y="1194057"/>
                  <a:pt x="1194057" y="0"/>
                  <a:pt x="2667000" y="0"/>
                </a:cubicBezTo>
                <a:close/>
              </a:path>
            </a:pathLst>
          </a:custGeom>
        </p:spPr>
        <p:txBody>
          <a:bodyPr wrap="square">
            <a:noAutofit/>
          </a:bodyPr>
          <a:lstStyle/>
          <a:p>
            <a:endParaRPr lang="en-US"/>
          </a:p>
        </p:txBody>
      </p:sp>
      <p:sp>
        <p:nvSpPr>
          <p:cNvPr id="13" name="Picture Placeholder 12"/>
          <p:cNvSpPr>
            <a:spLocks noGrp="1"/>
          </p:cNvSpPr>
          <p:nvPr>
            <p:ph type="pic" sz="quarter" idx="16"/>
          </p:nvPr>
        </p:nvSpPr>
        <p:spPr>
          <a:xfrm>
            <a:off x="1295231" y="4456906"/>
            <a:ext cx="1504754" cy="1504950"/>
          </a:xfrm>
          <a:custGeom>
            <a:avLst/>
            <a:gdLst>
              <a:gd name="connsiteX0" fmla="*/ 2667000 w 5334000"/>
              <a:gd name="connsiteY0" fmla="*/ 0 h 5334000"/>
              <a:gd name="connsiteX1" fmla="*/ 5334000 w 5334000"/>
              <a:gd name="connsiteY1" fmla="*/ 2667000 h 5334000"/>
              <a:gd name="connsiteX2" fmla="*/ 2667000 w 5334000"/>
              <a:gd name="connsiteY2" fmla="*/ 5334000 h 5334000"/>
              <a:gd name="connsiteX3" fmla="*/ 0 w 5334000"/>
              <a:gd name="connsiteY3" fmla="*/ 2667000 h 5334000"/>
              <a:gd name="connsiteX4" fmla="*/ 2667000 w 5334000"/>
              <a:gd name="connsiteY4" fmla="*/ 0 h 533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34000" h="5334000">
                <a:moveTo>
                  <a:pt x="2667000" y="0"/>
                </a:moveTo>
                <a:cubicBezTo>
                  <a:pt x="4139943" y="0"/>
                  <a:pt x="5334000" y="1194057"/>
                  <a:pt x="5334000" y="2667000"/>
                </a:cubicBezTo>
                <a:cubicBezTo>
                  <a:pt x="5334000" y="4139943"/>
                  <a:pt x="4139943" y="5334000"/>
                  <a:pt x="2667000" y="5334000"/>
                </a:cubicBezTo>
                <a:cubicBezTo>
                  <a:pt x="1194057" y="5334000"/>
                  <a:pt x="0" y="4139943"/>
                  <a:pt x="0" y="2667000"/>
                </a:cubicBezTo>
                <a:cubicBezTo>
                  <a:pt x="0" y="1194057"/>
                  <a:pt x="1194057" y="0"/>
                  <a:pt x="2667000" y="0"/>
                </a:cubicBezTo>
                <a:close/>
              </a:path>
            </a:pathLst>
          </a:custGeom>
        </p:spPr>
        <p:txBody>
          <a:bodyPr wrap="square">
            <a:noAutofit/>
          </a:bodyPr>
          <a:lstStyle/>
          <a:p>
            <a:endParaRPr lang="en-US"/>
          </a:p>
        </p:txBody>
      </p:sp>
      <p:sp>
        <p:nvSpPr>
          <p:cNvPr id="14" name="Picture Placeholder 13"/>
          <p:cNvSpPr>
            <a:spLocks noGrp="1"/>
          </p:cNvSpPr>
          <p:nvPr>
            <p:ph type="pic" sz="quarter" idx="17"/>
          </p:nvPr>
        </p:nvSpPr>
        <p:spPr>
          <a:xfrm>
            <a:off x="1295231" y="2514600"/>
            <a:ext cx="1504754" cy="1504950"/>
          </a:xfrm>
          <a:custGeom>
            <a:avLst/>
            <a:gdLst>
              <a:gd name="connsiteX0" fmla="*/ 2667000 w 5334000"/>
              <a:gd name="connsiteY0" fmla="*/ 0 h 5334000"/>
              <a:gd name="connsiteX1" fmla="*/ 5334000 w 5334000"/>
              <a:gd name="connsiteY1" fmla="*/ 2667000 h 5334000"/>
              <a:gd name="connsiteX2" fmla="*/ 2667000 w 5334000"/>
              <a:gd name="connsiteY2" fmla="*/ 5334000 h 5334000"/>
              <a:gd name="connsiteX3" fmla="*/ 0 w 5334000"/>
              <a:gd name="connsiteY3" fmla="*/ 2667000 h 5334000"/>
              <a:gd name="connsiteX4" fmla="*/ 2667000 w 5334000"/>
              <a:gd name="connsiteY4" fmla="*/ 0 h 533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34000" h="5334000">
                <a:moveTo>
                  <a:pt x="2667000" y="0"/>
                </a:moveTo>
                <a:cubicBezTo>
                  <a:pt x="4139943" y="0"/>
                  <a:pt x="5334000" y="1194057"/>
                  <a:pt x="5334000" y="2667000"/>
                </a:cubicBezTo>
                <a:cubicBezTo>
                  <a:pt x="5334000" y="4139943"/>
                  <a:pt x="4139943" y="5334000"/>
                  <a:pt x="2667000" y="5334000"/>
                </a:cubicBezTo>
                <a:cubicBezTo>
                  <a:pt x="1194057" y="5334000"/>
                  <a:pt x="0" y="4139943"/>
                  <a:pt x="0" y="2667000"/>
                </a:cubicBezTo>
                <a:cubicBezTo>
                  <a:pt x="0" y="1194057"/>
                  <a:pt x="1194057" y="0"/>
                  <a:pt x="2667000" y="0"/>
                </a:cubicBezTo>
                <a:close/>
              </a:path>
            </a:pathLst>
          </a:custGeom>
        </p:spPr>
        <p:txBody>
          <a:bodyPr wrap="square">
            <a:noAutofit/>
          </a:bodyPr>
          <a:lstStyle/>
          <a:p>
            <a:endParaRPr lang="en-US"/>
          </a:p>
        </p:txBody>
      </p:sp>
      <p:sp>
        <p:nvSpPr>
          <p:cNvPr id="15" name="Picture Placeholder 14"/>
          <p:cNvSpPr>
            <a:spLocks noGrp="1"/>
          </p:cNvSpPr>
          <p:nvPr>
            <p:ph type="pic" sz="quarter" idx="18"/>
          </p:nvPr>
        </p:nvSpPr>
        <p:spPr>
          <a:xfrm>
            <a:off x="1295231" y="790972"/>
            <a:ext cx="1504754" cy="1504950"/>
          </a:xfrm>
          <a:custGeom>
            <a:avLst/>
            <a:gdLst>
              <a:gd name="connsiteX0" fmla="*/ 2667000 w 5334000"/>
              <a:gd name="connsiteY0" fmla="*/ 0 h 5334000"/>
              <a:gd name="connsiteX1" fmla="*/ 5334000 w 5334000"/>
              <a:gd name="connsiteY1" fmla="*/ 2667000 h 5334000"/>
              <a:gd name="connsiteX2" fmla="*/ 2667000 w 5334000"/>
              <a:gd name="connsiteY2" fmla="*/ 5334000 h 5334000"/>
              <a:gd name="connsiteX3" fmla="*/ 0 w 5334000"/>
              <a:gd name="connsiteY3" fmla="*/ 2667000 h 5334000"/>
              <a:gd name="connsiteX4" fmla="*/ 2667000 w 5334000"/>
              <a:gd name="connsiteY4" fmla="*/ 0 h 533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34000" h="5334000">
                <a:moveTo>
                  <a:pt x="2667000" y="0"/>
                </a:moveTo>
                <a:cubicBezTo>
                  <a:pt x="4139943" y="0"/>
                  <a:pt x="5334000" y="1194057"/>
                  <a:pt x="5334000" y="2667000"/>
                </a:cubicBezTo>
                <a:cubicBezTo>
                  <a:pt x="5334000" y="4139943"/>
                  <a:pt x="4139943" y="5334000"/>
                  <a:pt x="2667000" y="5334000"/>
                </a:cubicBezTo>
                <a:cubicBezTo>
                  <a:pt x="1194057" y="5334000"/>
                  <a:pt x="0" y="4139943"/>
                  <a:pt x="0" y="2667000"/>
                </a:cubicBezTo>
                <a:cubicBezTo>
                  <a:pt x="0" y="1194057"/>
                  <a:pt x="1194057" y="0"/>
                  <a:pt x="2667000" y="0"/>
                </a:cubicBezTo>
                <a:close/>
              </a:path>
            </a:pathLst>
          </a:custGeom>
        </p:spPr>
        <p:txBody>
          <a:bodyPr wrap="square">
            <a:noAutofit/>
          </a:bodyPr>
          <a:lstStyle/>
          <a:p>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3_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2192000" cy="6858000"/>
          </a:xfrm>
          <a:prstGeom prst="rect">
            <a:avLst/>
          </a:prstGeom>
        </p:spPr>
        <p:txBody>
          <a:bodyPr/>
          <a:lstStyle/>
          <a:p>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4_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6628537" y="857250"/>
            <a:ext cx="2247607" cy="2247900"/>
          </a:xfrm>
          <a:prstGeom prst="rect">
            <a:avLst/>
          </a:prstGeom>
        </p:spPr>
        <p:txBody>
          <a:bodyPr/>
          <a:lstStyle/>
          <a:p>
            <a:endParaRPr lang="en-US"/>
          </a:p>
        </p:txBody>
      </p:sp>
      <p:sp>
        <p:nvSpPr>
          <p:cNvPr id="5" name="Picture Placeholder 3"/>
          <p:cNvSpPr>
            <a:spLocks noGrp="1"/>
          </p:cNvSpPr>
          <p:nvPr>
            <p:ph type="pic" sz="quarter" idx="11"/>
          </p:nvPr>
        </p:nvSpPr>
        <p:spPr>
          <a:xfrm>
            <a:off x="9409475" y="857250"/>
            <a:ext cx="2247607" cy="2247900"/>
          </a:xfrm>
          <a:prstGeom prst="rect">
            <a:avLst/>
          </a:prstGeom>
        </p:spPr>
        <p:txBody>
          <a:bodyPr/>
          <a:lstStyle/>
          <a:p>
            <a:endParaRPr lang="en-US"/>
          </a:p>
        </p:txBody>
      </p:sp>
      <p:sp>
        <p:nvSpPr>
          <p:cNvPr id="6" name="Picture Placeholder 3"/>
          <p:cNvSpPr>
            <a:spLocks noGrp="1"/>
          </p:cNvSpPr>
          <p:nvPr>
            <p:ph type="pic" sz="quarter" idx="12"/>
          </p:nvPr>
        </p:nvSpPr>
        <p:spPr>
          <a:xfrm>
            <a:off x="6628537" y="3733800"/>
            <a:ext cx="2247607" cy="2247900"/>
          </a:xfrm>
          <a:prstGeom prst="rect">
            <a:avLst/>
          </a:prstGeom>
        </p:spPr>
        <p:txBody>
          <a:bodyPr/>
          <a:lstStyle/>
          <a:p>
            <a:endParaRPr lang="en-US"/>
          </a:p>
        </p:txBody>
      </p:sp>
      <p:sp>
        <p:nvSpPr>
          <p:cNvPr id="7" name="Picture Placeholder 3"/>
          <p:cNvSpPr>
            <a:spLocks noGrp="1"/>
          </p:cNvSpPr>
          <p:nvPr>
            <p:ph type="pic" sz="quarter" idx="13"/>
          </p:nvPr>
        </p:nvSpPr>
        <p:spPr>
          <a:xfrm>
            <a:off x="9409475" y="3733800"/>
            <a:ext cx="2247607" cy="2247900"/>
          </a:xfrm>
          <a:prstGeom prst="rect">
            <a:avLst/>
          </a:prstGeom>
        </p:spPr>
        <p:txBody>
          <a:bodyPr/>
          <a:lstStyle/>
          <a:p>
            <a:endParaRPr lang="en-US"/>
          </a:p>
        </p:txBody>
      </p:sp>
      <p:sp>
        <p:nvSpPr>
          <p:cNvPr id="9" name="Picture Placeholder 8"/>
          <p:cNvSpPr>
            <a:spLocks noGrp="1"/>
          </p:cNvSpPr>
          <p:nvPr>
            <p:ph type="pic" sz="quarter" idx="14"/>
          </p:nvPr>
        </p:nvSpPr>
        <p:spPr>
          <a:xfrm>
            <a:off x="0" y="0"/>
            <a:ext cx="6096000" cy="6858000"/>
          </a:xfrm>
          <a:prstGeom prst="rect">
            <a:avLst/>
          </a:prstGeom>
        </p:spPr>
        <p:txBody>
          <a:bodyPr/>
          <a:lstStyle/>
          <a:p>
            <a:endParaRPr lang="en-US"/>
          </a:p>
        </p:txBody>
      </p:sp>
      <p:sp>
        <p:nvSpPr>
          <p:cNvPr id="11" name="Picture Placeholder 10"/>
          <p:cNvSpPr>
            <a:spLocks noGrp="1"/>
          </p:cNvSpPr>
          <p:nvPr>
            <p:ph type="pic" sz="quarter" idx="15"/>
          </p:nvPr>
        </p:nvSpPr>
        <p:spPr>
          <a:xfrm>
            <a:off x="2143442" y="924124"/>
            <a:ext cx="1809117" cy="1809353"/>
          </a:xfrm>
          <a:prstGeom prst="ellipse">
            <a:avLst/>
          </a:prstGeom>
        </p:spPr>
        <p:txBody>
          <a:bodyPr/>
          <a:lstStyle/>
          <a:p>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5_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1066661" y="836567"/>
            <a:ext cx="1885704" cy="1885950"/>
          </a:xfrm>
          <a:prstGeom prst="teardrop">
            <a:avLst/>
          </a:prstGeom>
        </p:spPr>
        <p:txBody>
          <a:bodyPr/>
          <a:lstStyle/>
          <a:p>
            <a:endParaRPr lang="en-US"/>
          </a:p>
        </p:txBody>
      </p:sp>
      <p:sp>
        <p:nvSpPr>
          <p:cNvPr id="7" name="Picture Placeholder 3"/>
          <p:cNvSpPr>
            <a:spLocks noGrp="1"/>
          </p:cNvSpPr>
          <p:nvPr>
            <p:ph type="pic" sz="quarter" idx="12"/>
          </p:nvPr>
        </p:nvSpPr>
        <p:spPr>
          <a:xfrm>
            <a:off x="1066661" y="3655967"/>
            <a:ext cx="1885704" cy="1885950"/>
          </a:xfrm>
          <a:prstGeom prst="teardrop">
            <a:avLst/>
          </a:prstGeom>
        </p:spPr>
        <p:txBody>
          <a:bodyPr/>
          <a:lstStyle/>
          <a:p>
            <a:endParaRPr lang="en-US"/>
          </a:p>
        </p:txBody>
      </p:sp>
      <p:sp>
        <p:nvSpPr>
          <p:cNvPr id="9" name="Picture Placeholder 3"/>
          <p:cNvSpPr>
            <a:spLocks noGrp="1"/>
          </p:cNvSpPr>
          <p:nvPr>
            <p:ph type="pic" sz="quarter" idx="13"/>
          </p:nvPr>
        </p:nvSpPr>
        <p:spPr>
          <a:xfrm>
            <a:off x="6096000" y="836567"/>
            <a:ext cx="1885704" cy="1885950"/>
          </a:xfrm>
          <a:prstGeom prst="teardrop">
            <a:avLst/>
          </a:prstGeom>
        </p:spPr>
        <p:txBody>
          <a:bodyPr/>
          <a:lstStyle/>
          <a:p>
            <a:endParaRPr lang="en-US"/>
          </a:p>
        </p:txBody>
      </p:sp>
      <p:sp>
        <p:nvSpPr>
          <p:cNvPr id="10" name="Picture Placeholder 3"/>
          <p:cNvSpPr>
            <a:spLocks noGrp="1"/>
          </p:cNvSpPr>
          <p:nvPr>
            <p:ph type="pic" sz="quarter" idx="14"/>
          </p:nvPr>
        </p:nvSpPr>
        <p:spPr>
          <a:xfrm>
            <a:off x="6096000" y="3655967"/>
            <a:ext cx="1885704" cy="1885950"/>
          </a:xfrm>
          <a:prstGeom prst="teardrop">
            <a:avLst/>
          </a:prstGeom>
        </p:spPr>
        <p:txBody>
          <a:bodyPr/>
          <a:lstStyle/>
          <a:p>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6_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1142851" y="800100"/>
            <a:ext cx="4514262" cy="2628900"/>
          </a:xfrm>
          <a:prstGeom prst="rect">
            <a:avLst/>
          </a:prstGeom>
        </p:spPr>
        <p:txBody>
          <a:bodyPr/>
          <a:lstStyle/>
          <a:p>
            <a:endParaRPr lang="en-US"/>
          </a:p>
        </p:txBody>
      </p:sp>
      <p:sp>
        <p:nvSpPr>
          <p:cNvPr id="5" name="Picture Placeholder 3"/>
          <p:cNvSpPr>
            <a:spLocks noGrp="1"/>
          </p:cNvSpPr>
          <p:nvPr>
            <p:ph type="pic" sz="quarter" idx="11"/>
          </p:nvPr>
        </p:nvSpPr>
        <p:spPr>
          <a:xfrm>
            <a:off x="6628537" y="3429000"/>
            <a:ext cx="4514262" cy="2628900"/>
          </a:xfrm>
          <a:prstGeom prst="rect">
            <a:avLst/>
          </a:prstGeom>
        </p:spPr>
        <p:txBody>
          <a:bodyPr/>
          <a:lstStyle/>
          <a:p>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4A1D35E-45CD-4240-AF87-4D80C092807E}" type="datetimeFigureOut">
              <a:rPr lang="en-US" smtClean="0"/>
              <a:t>1/12/21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D0E79C-A18E-F848-B338-FBDBB922F123}" type="slidenum">
              <a:rPr lang="en-US" smtClean="0"/>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9" name="Picture Placeholder 28"/>
          <p:cNvSpPr>
            <a:spLocks noGrp="1"/>
          </p:cNvSpPr>
          <p:nvPr>
            <p:ph type="pic" sz="quarter" idx="10"/>
          </p:nvPr>
        </p:nvSpPr>
        <p:spPr>
          <a:xfrm>
            <a:off x="6267429" y="0"/>
            <a:ext cx="6246792" cy="6858000"/>
          </a:xfrm>
          <a:custGeom>
            <a:avLst/>
            <a:gdLst>
              <a:gd name="connsiteX0" fmla="*/ 3624692 w 12495211"/>
              <a:gd name="connsiteY0" fmla="*/ 0 h 13716000"/>
              <a:gd name="connsiteX1" fmla="*/ 12495211 w 12495211"/>
              <a:gd name="connsiteY1" fmla="*/ 0 h 13716000"/>
              <a:gd name="connsiteX2" fmla="*/ 12495211 w 12495211"/>
              <a:gd name="connsiteY2" fmla="*/ 13716000 h 13716000"/>
              <a:gd name="connsiteX3" fmla="*/ 3624692 w 12495211"/>
              <a:gd name="connsiteY3" fmla="*/ 13716000 h 13716000"/>
              <a:gd name="connsiteX4" fmla="*/ 3334121 w 12495211"/>
              <a:gd name="connsiteY4" fmla="*/ 13509370 h 13716000"/>
              <a:gd name="connsiteX5" fmla="*/ 0 w 12495211"/>
              <a:gd name="connsiteY5" fmla="*/ 6858000 h 13716000"/>
              <a:gd name="connsiteX6" fmla="*/ 3334121 w 12495211"/>
              <a:gd name="connsiteY6" fmla="*/ 20663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95211" h="13716000">
                <a:moveTo>
                  <a:pt x="3624692" y="0"/>
                </a:moveTo>
                <a:lnTo>
                  <a:pt x="12495211" y="0"/>
                </a:lnTo>
                <a:lnTo>
                  <a:pt x="12495211" y="13716000"/>
                </a:lnTo>
                <a:lnTo>
                  <a:pt x="3624692" y="13716000"/>
                </a:lnTo>
                <a:lnTo>
                  <a:pt x="3334121" y="13509370"/>
                </a:lnTo>
                <a:cubicBezTo>
                  <a:pt x="1310104" y="11995700"/>
                  <a:pt x="0" y="9579846"/>
                  <a:pt x="0" y="6858000"/>
                </a:cubicBezTo>
                <a:cubicBezTo>
                  <a:pt x="0" y="4136155"/>
                  <a:pt x="1310104" y="1720301"/>
                  <a:pt x="3334121" y="206630"/>
                </a:cubicBezTo>
                <a:close/>
              </a:path>
            </a:pathLst>
          </a:custGeom>
        </p:spPr>
        <p:txBody>
          <a:bodyPr wrap="square">
            <a:noAutofit/>
          </a:bodyPr>
          <a:lstStyle/>
          <a:p>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3487284" y="0"/>
            <a:ext cx="7079192" cy="6858000"/>
          </a:xfrm>
          <a:prstGeom prst="rect">
            <a:avLst/>
          </a:prstGeom>
        </p:spPr>
        <p:txBody>
          <a:bodyPr/>
          <a:lstStyle/>
          <a:p>
            <a:endParaRPr lang="en-US"/>
          </a:p>
        </p:txBody>
      </p:sp>
      <p:sp>
        <p:nvSpPr>
          <p:cNvPr id="6" name="Picture Placeholder 5"/>
          <p:cNvSpPr>
            <a:spLocks noGrp="1"/>
          </p:cNvSpPr>
          <p:nvPr>
            <p:ph type="pic" sz="quarter" idx="11"/>
          </p:nvPr>
        </p:nvSpPr>
        <p:spPr>
          <a:xfrm>
            <a:off x="0" y="0"/>
            <a:ext cx="3487283" cy="4506913"/>
          </a:xfrm>
          <a:prstGeom prst="rect">
            <a:avLst/>
          </a:prstGeom>
        </p:spPr>
        <p:txBody>
          <a:bodyPr/>
          <a:lstStyle/>
          <a:p>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825419" y="811084"/>
            <a:ext cx="7064249" cy="2330450"/>
          </a:xfrm>
          <a:prstGeom prst="rect">
            <a:avLst/>
          </a:prstGeom>
        </p:spPr>
        <p:txBody>
          <a:bodyPr/>
          <a:lstStyle/>
          <a:p>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5205273" y="2411412"/>
            <a:ext cx="5942826" cy="2765272"/>
          </a:xfrm>
          <a:prstGeom prst="rect">
            <a:avLst/>
          </a:prstGeom>
        </p:spPr>
        <p:txBody>
          <a:bodyPr/>
          <a:lstStyle/>
          <a:p>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1067455" y="825629"/>
            <a:ext cx="5028545" cy="3583781"/>
          </a:xfrm>
          <a:prstGeom prst="rect">
            <a:avLst/>
          </a:prstGeom>
        </p:spPr>
        <p:txBody>
          <a:bodyPr/>
          <a:lstStyle/>
          <a:p>
            <a:endParaRPr lang="en-US"/>
          </a:p>
        </p:txBody>
      </p:sp>
      <p:sp>
        <p:nvSpPr>
          <p:cNvPr id="6" name="Picture Placeholder 5"/>
          <p:cNvSpPr>
            <a:spLocks noGrp="1"/>
          </p:cNvSpPr>
          <p:nvPr>
            <p:ph type="pic" sz="quarter" idx="11"/>
          </p:nvPr>
        </p:nvSpPr>
        <p:spPr>
          <a:xfrm>
            <a:off x="6096001" y="3429000"/>
            <a:ext cx="5317765" cy="2558845"/>
          </a:xfrm>
          <a:prstGeom prst="rect">
            <a:avLst/>
          </a:prstGeom>
        </p:spPr>
        <p:txBody>
          <a:bodyPr/>
          <a:lstStyle/>
          <a:p>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5515179" y="722723"/>
            <a:ext cx="5942699" cy="3554310"/>
          </a:xfrm>
          <a:prstGeom prst="rect">
            <a:avLst/>
          </a:prstGeom>
        </p:spPr>
        <p:txBody>
          <a:bodyPr/>
          <a:lstStyle/>
          <a:p>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781819" y="767019"/>
            <a:ext cx="3140460" cy="3141663"/>
          </a:xfrm>
          <a:prstGeom prst="rect">
            <a:avLst/>
          </a:prstGeom>
        </p:spPr>
        <p:txBody>
          <a:bodyPr/>
          <a:lstStyle/>
          <a:p>
            <a:endParaRPr lang="en-US"/>
          </a:p>
        </p:txBody>
      </p:sp>
      <p:sp>
        <p:nvSpPr>
          <p:cNvPr id="5" name="Picture Placeholder 3"/>
          <p:cNvSpPr>
            <a:spLocks noGrp="1"/>
          </p:cNvSpPr>
          <p:nvPr>
            <p:ph type="pic" sz="quarter" idx="11"/>
          </p:nvPr>
        </p:nvSpPr>
        <p:spPr>
          <a:xfrm>
            <a:off x="7742151" y="2728554"/>
            <a:ext cx="3140460" cy="3141663"/>
          </a:xfrm>
          <a:prstGeom prst="rect">
            <a:avLst/>
          </a:prstGeom>
        </p:spPr>
        <p:txBody>
          <a:bodyPr/>
          <a:lstStyle/>
          <a:p>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6647584" y="0"/>
            <a:ext cx="5544416" cy="6858000"/>
          </a:xfrm>
          <a:prstGeom prst="rect">
            <a:avLst/>
          </a:prstGeom>
        </p:spPr>
        <p:txBody>
          <a:bodyPr/>
          <a:lstStyle/>
          <a:p>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5972191" cy="3731419"/>
          </a:xfrm>
          <a:prstGeom prst="rect">
            <a:avLst/>
          </a:prstGeom>
        </p:spPr>
        <p:txBody>
          <a:bodyPr/>
          <a:lstStyle/>
          <a:p>
            <a:endParaRPr lang="en-US"/>
          </a:p>
        </p:txBody>
      </p:sp>
      <p:sp>
        <p:nvSpPr>
          <p:cNvPr id="6" name="Picture Placeholder 5"/>
          <p:cNvSpPr>
            <a:spLocks noGrp="1"/>
          </p:cNvSpPr>
          <p:nvPr>
            <p:ph type="pic" sz="quarter" idx="11"/>
          </p:nvPr>
        </p:nvSpPr>
        <p:spPr>
          <a:xfrm>
            <a:off x="9408246" y="885032"/>
            <a:ext cx="1828946" cy="2374362"/>
          </a:xfrm>
          <a:prstGeom prst="rect">
            <a:avLst/>
          </a:prstGeom>
        </p:spPr>
        <p:txBody>
          <a:bodyPr/>
          <a:lstStyle/>
          <a:p>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2675099" y="1000800"/>
            <a:ext cx="6607108" cy="4856401"/>
          </a:xfrm>
          <a:prstGeom prst="rect">
            <a:avLst/>
          </a:prstGeom>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Rectangle 7"/>
          <p:cNvSpPr/>
          <p:nvPr/>
        </p:nvSpPr>
        <p:spPr>
          <a:xfrm>
            <a:off x="11292840" y="0"/>
            <a:ext cx="914400" cy="6858000"/>
          </a:xfrm>
          <a:prstGeom prst="rect">
            <a:avLst/>
          </a:prstGeom>
          <a:solidFill>
            <a:srgbClr val="30303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en-US"/>
              <a:t>Click to edit Master title style</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a:solidFill>
                  <a:schemeClr val="tx1">
                    <a:lumMod val="6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A1D35E-45CD-4240-AF87-4D80C092807E}" type="datetimeFigureOut">
              <a:rPr lang="en-US" smtClean="0"/>
              <a:t>1/12/21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D0E79C-A18E-F848-B338-FBDBB922F123}" type="slidenum">
              <a:rPr lang="en-US" smtClean="0"/>
              <a:t>‹#›</a:t>
            </a:fld>
            <a:endParaRPr lang="en-US"/>
          </a:p>
        </p:txBody>
      </p:sp>
      <p:sp>
        <p:nvSpPr>
          <p:cNvPr id="7" name="Rectangle 6"/>
          <p:cNvSpPr/>
          <p:nvPr/>
        </p:nvSpPr>
        <p:spPr>
          <a:xfrm>
            <a:off x="0" y="0"/>
            <a:ext cx="457200" cy="6858000"/>
          </a:xfrm>
          <a:prstGeom prst="rect">
            <a:avLst/>
          </a:prstGeom>
          <a:solidFill>
            <a:srgbClr val="303030"/>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0" y="0"/>
            <a:ext cx="4232236" cy="4379913"/>
          </a:xfrm>
          <a:prstGeom prst="rect">
            <a:avLst/>
          </a:prstGeom>
        </p:spPr>
        <p:txBody>
          <a:bodyPr/>
          <a:lstStyle/>
          <a:p>
            <a:endParaRPr lang="en-US"/>
          </a:p>
        </p:txBody>
      </p:sp>
      <p:sp>
        <p:nvSpPr>
          <p:cNvPr id="8" name="Picture Placeholder 7"/>
          <p:cNvSpPr>
            <a:spLocks noGrp="1"/>
          </p:cNvSpPr>
          <p:nvPr>
            <p:ph type="pic" sz="quarter" idx="11"/>
          </p:nvPr>
        </p:nvSpPr>
        <p:spPr>
          <a:xfrm>
            <a:off x="4232236" y="4379913"/>
            <a:ext cx="2949370" cy="2478087"/>
          </a:xfrm>
          <a:prstGeom prst="rect">
            <a:avLst/>
          </a:prstGeom>
        </p:spPr>
        <p:txBody>
          <a:bodyPr/>
          <a:lstStyle/>
          <a:p>
            <a:endParaRPr lang="en-US"/>
          </a:p>
        </p:txBody>
      </p:sp>
      <p:sp>
        <p:nvSpPr>
          <p:cNvPr id="10" name="Picture Placeholder 9"/>
          <p:cNvSpPr>
            <a:spLocks noGrp="1"/>
          </p:cNvSpPr>
          <p:nvPr>
            <p:ph type="pic" sz="quarter" idx="12"/>
          </p:nvPr>
        </p:nvSpPr>
        <p:spPr>
          <a:xfrm>
            <a:off x="4232518" y="0"/>
            <a:ext cx="2949191" cy="4379913"/>
          </a:xfrm>
          <a:prstGeom prst="rect">
            <a:avLst/>
          </a:prstGeom>
        </p:spPr>
        <p:txBody>
          <a:bodyPr/>
          <a:lstStyle/>
          <a:p>
            <a:endParaRPr lang="en-US"/>
          </a:p>
        </p:txBody>
      </p:sp>
      <p:sp>
        <p:nvSpPr>
          <p:cNvPr id="13" name="Picture Placeholder 12"/>
          <p:cNvSpPr>
            <a:spLocks noGrp="1"/>
          </p:cNvSpPr>
          <p:nvPr>
            <p:ph type="pic" sz="quarter" idx="13"/>
          </p:nvPr>
        </p:nvSpPr>
        <p:spPr>
          <a:xfrm>
            <a:off x="7181709" y="0"/>
            <a:ext cx="5010291" cy="6858000"/>
          </a:xfrm>
          <a:prstGeom prst="rect">
            <a:avLst/>
          </a:prstGeom>
        </p:spPr>
        <p:txBody>
          <a:bodyPr/>
          <a:lstStyle/>
          <a:p>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2550780" y="0"/>
            <a:ext cx="9641220" cy="6858000"/>
          </a:xfrm>
          <a:prstGeom prst="rect">
            <a:avLst/>
          </a:prstGeom>
        </p:spPr>
        <p:txBody>
          <a:bodyPr/>
          <a:lstStyle/>
          <a:p>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1858439" y="3554567"/>
            <a:ext cx="9643805" cy="2463007"/>
          </a:xfrm>
          <a:prstGeom prst="rect">
            <a:avLst/>
          </a:prstGeom>
        </p:spPr>
        <p:txBody>
          <a:bodyPr/>
          <a:lstStyle/>
          <a:p>
            <a:endParaRPr lang="en-US"/>
          </a:p>
        </p:txBody>
      </p:sp>
      <p:sp>
        <p:nvSpPr>
          <p:cNvPr id="6" name="Picture Placeholder 5"/>
          <p:cNvSpPr>
            <a:spLocks noGrp="1"/>
          </p:cNvSpPr>
          <p:nvPr>
            <p:ph type="pic" sz="quarter" idx="11"/>
          </p:nvPr>
        </p:nvSpPr>
        <p:spPr>
          <a:xfrm>
            <a:off x="5736196" y="840428"/>
            <a:ext cx="4365057" cy="1976515"/>
          </a:xfrm>
          <a:prstGeom prst="rect">
            <a:avLst/>
          </a:prstGeom>
        </p:spPr>
        <p:txBody>
          <a:bodyPr/>
          <a:lstStyle/>
          <a:p>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4311678" y="1296454"/>
            <a:ext cx="3568645" cy="4346701"/>
          </a:xfrm>
          <a:prstGeom prst="rect">
            <a:avLst/>
          </a:prstGeom>
        </p:spPr>
        <p:txBody>
          <a:bodyPr/>
          <a:lstStyle/>
          <a:p>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1007932" y="884635"/>
            <a:ext cx="5088069" cy="5088731"/>
          </a:xfrm>
          <a:prstGeom prst="rect">
            <a:avLst/>
          </a:prstGeom>
        </p:spPr>
        <p:txBody>
          <a:bodyPr/>
          <a:lstStyle/>
          <a:p>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9_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2192000" cy="3746091"/>
          </a:xfrm>
          <a:prstGeom prst="rect">
            <a:avLst/>
          </a:prstGeom>
        </p:spPr>
        <p:txBody>
          <a:bodyPr/>
          <a:lstStyle/>
          <a:p>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0_Custom Layout">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0" y="0"/>
            <a:ext cx="12192000" cy="6858000"/>
          </a:xfrm>
          <a:prstGeom prst="rect">
            <a:avLst/>
          </a:prstGeom>
        </p:spPr>
        <p:txBody>
          <a:bodyPr/>
          <a:lstStyle/>
          <a:p>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943825" y="3429000"/>
            <a:ext cx="7594405" cy="2669382"/>
          </a:xfrm>
          <a:prstGeom prst="rect">
            <a:avLst/>
          </a:prstGeom>
        </p:spPr>
        <p:txBody>
          <a:bodyPr/>
          <a:lstStyle/>
          <a:p>
            <a:endParaRPr lang="en-US"/>
          </a:p>
        </p:txBody>
      </p:sp>
      <p:sp>
        <p:nvSpPr>
          <p:cNvPr id="6" name="Picture Placeholder 5"/>
          <p:cNvSpPr>
            <a:spLocks noGrp="1"/>
          </p:cNvSpPr>
          <p:nvPr>
            <p:ph type="pic" sz="quarter" idx="11"/>
          </p:nvPr>
        </p:nvSpPr>
        <p:spPr>
          <a:xfrm>
            <a:off x="5830564" y="884596"/>
            <a:ext cx="5804732" cy="1534319"/>
          </a:xfrm>
          <a:prstGeom prst="rect">
            <a:avLst/>
          </a:prstGeom>
        </p:spPr>
        <p:txBody>
          <a:bodyPr/>
          <a:lstStyle/>
          <a:p>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619224" y="766967"/>
            <a:ext cx="2492280" cy="2491948"/>
          </a:xfrm>
          <a:prstGeom prst="rect">
            <a:avLst/>
          </a:prstGeom>
        </p:spPr>
        <p:txBody>
          <a:bodyPr/>
          <a:lstStyle/>
          <a:p>
            <a:endParaRPr lang="en-US"/>
          </a:p>
        </p:txBody>
      </p:sp>
      <p:sp>
        <p:nvSpPr>
          <p:cNvPr id="5" name="Picture Placeholder 3"/>
          <p:cNvSpPr>
            <a:spLocks noGrp="1"/>
          </p:cNvSpPr>
          <p:nvPr>
            <p:ph type="pic" sz="quarter" idx="11"/>
          </p:nvPr>
        </p:nvSpPr>
        <p:spPr>
          <a:xfrm>
            <a:off x="619224" y="3598658"/>
            <a:ext cx="2492280" cy="2491948"/>
          </a:xfrm>
          <a:prstGeom prst="rect">
            <a:avLst/>
          </a:prstGeom>
        </p:spPr>
        <p:txBody>
          <a:bodyPr/>
          <a:lstStyle/>
          <a:p>
            <a:endParaRPr lang="en-US"/>
          </a:p>
        </p:txBody>
      </p:sp>
      <p:sp>
        <p:nvSpPr>
          <p:cNvPr id="6" name="Picture Placeholder 3"/>
          <p:cNvSpPr>
            <a:spLocks noGrp="1"/>
          </p:cNvSpPr>
          <p:nvPr>
            <p:ph type="pic" sz="quarter" idx="12"/>
          </p:nvPr>
        </p:nvSpPr>
        <p:spPr>
          <a:xfrm>
            <a:off x="3450545" y="766967"/>
            <a:ext cx="2492280" cy="2491948"/>
          </a:xfrm>
          <a:prstGeom prst="rect">
            <a:avLst/>
          </a:prstGeom>
        </p:spPr>
        <p:txBody>
          <a:bodyPr/>
          <a:lstStyle/>
          <a:p>
            <a:endParaRPr lang="en-US"/>
          </a:p>
        </p:txBody>
      </p:sp>
      <p:sp>
        <p:nvSpPr>
          <p:cNvPr id="7" name="Picture Placeholder 3"/>
          <p:cNvSpPr>
            <a:spLocks noGrp="1"/>
          </p:cNvSpPr>
          <p:nvPr>
            <p:ph type="pic" sz="quarter" idx="13"/>
          </p:nvPr>
        </p:nvSpPr>
        <p:spPr>
          <a:xfrm>
            <a:off x="3450545" y="3598658"/>
            <a:ext cx="2492280" cy="2491948"/>
          </a:xfrm>
          <a:prstGeom prst="rect">
            <a:avLst/>
          </a:prstGeom>
        </p:spPr>
        <p:txBody>
          <a:bodyPr/>
          <a:lstStyle/>
          <a:p>
            <a:endParaRPr lang="en-US"/>
          </a:p>
        </p:txBody>
      </p:sp>
      <p:sp>
        <p:nvSpPr>
          <p:cNvPr id="8" name="Picture Placeholder 3"/>
          <p:cNvSpPr>
            <a:spLocks noGrp="1"/>
          </p:cNvSpPr>
          <p:nvPr>
            <p:ph type="pic" sz="quarter" idx="14"/>
          </p:nvPr>
        </p:nvSpPr>
        <p:spPr>
          <a:xfrm>
            <a:off x="6281867" y="766967"/>
            <a:ext cx="2492280" cy="2491948"/>
          </a:xfrm>
          <a:prstGeom prst="rect">
            <a:avLst/>
          </a:prstGeom>
        </p:spPr>
        <p:txBody>
          <a:bodyPr/>
          <a:lstStyle/>
          <a:p>
            <a:endParaRPr lang="en-US"/>
          </a:p>
        </p:txBody>
      </p:sp>
      <p:sp>
        <p:nvSpPr>
          <p:cNvPr id="9" name="Picture Placeholder 3"/>
          <p:cNvSpPr>
            <a:spLocks noGrp="1"/>
          </p:cNvSpPr>
          <p:nvPr>
            <p:ph type="pic" sz="quarter" idx="15"/>
          </p:nvPr>
        </p:nvSpPr>
        <p:spPr>
          <a:xfrm>
            <a:off x="6281867" y="3598658"/>
            <a:ext cx="2492280" cy="2491948"/>
          </a:xfrm>
          <a:prstGeom prst="rect">
            <a:avLst/>
          </a:prstGeom>
        </p:spPr>
        <p:txBody>
          <a:bodyPr/>
          <a:lstStyle/>
          <a:p>
            <a:endParaRPr lang="en-US"/>
          </a:p>
        </p:txBody>
      </p:sp>
      <p:sp>
        <p:nvSpPr>
          <p:cNvPr id="10" name="Picture Placeholder 3"/>
          <p:cNvSpPr>
            <a:spLocks noGrp="1"/>
          </p:cNvSpPr>
          <p:nvPr>
            <p:ph type="pic" sz="quarter" idx="16"/>
          </p:nvPr>
        </p:nvSpPr>
        <p:spPr>
          <a:xfrm>
            <a:off x="9113188" y="766967"/>
            <a:ext cx="2492280" cy="2491948"/>
          </a:xfrm>
          <a:prstGeom prst="rect">
            <a:avLst/>
          </a:prstGeom>
        </p:spPr>
        <p:txBody>
          <a:bodyPr/>
          <a:lstStyle/>
          <a:p>
            <a:endParaRPr lang="en-US"/>
          </a:p>
        </p:txBody>
      </p:sp>
      <p:sp>
        <p:nvSpPr>
          <p:cNvPr id="11" name="Picture Placeholder 3"/>
          <p:cNvSpPr>
            <a:spLocks noGrp="1"/>
          </p:cNvSpPr>
          <p:nvPr>
            <p:ph type="pic" sz="quarter" idx="17"/>
          </p:nvPr>
        </p:nvSpPr>
        <p:spPr>
          <a:xfrm>
            <a:off x="9113188" y="3598658"/>
            <a:ext cx="2492280" cy="2491948"/>
          </a:xfrm>
          <a:prstGeom prst="rect">
            <a:avLst/>
          </a:prstGeom>
        </p:spPr>
        <p:txBody>
          <a:bodyPr/>
          <a:lstStyle/>
          <a:p>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3_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604759" y="567531"/>
            <a:ext cx="5824573" cy="5722938"/>
          </a:xfrm>
          <a:prstGeom prst="rect">
            <a:avLst/>
          </a:prstGeom>
        </p:spPr>
        <p:txBody>
          <a:bodyPr/>
          <a:lstStyle/>
          <a:p>
            <a:endParaRPr lang="en-US"/>
          </a:p>
        </p:txBody>
      </p:sp>
      <p:sp>
        <p:nvSpPr>
          <p:cNvPr id="6" name="Picture Placeholder 5"/>
          <p:cNvSpPr>
            <a:spLocks noGrp="1"/>
          </p:cNvSpPr>
          <p:nvPr>
            <p:ph type="pic" sz="quarter" idx="11"/>
          </p:nvPr>
        </p:nvSpPr>
        <p:spPr>
          <a:xfrm>
            <a:off x="6709642" y="3923071"/>
            <a:ext cx="4851741" cy="2367398"/>
          </a:xfrm>
          <a:prstGeom prst="rect">
            <a:avLst/>
          </a:prstGeom>
        </p:spPr>
        <p:txBody>
          <a:bodyPr/>
          <a:lstStyle/>
          <a:p>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4A1D35E-45CD-4240-AF87-4D80C092807E}" type="datetimeFigureOut">
              <a:rPr lang="en-US" smtClean="0"/>
              <a:t>1/12/21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D0E79C-A18E-F848-B338-FBDBB922F123}" type="slidenum">
              <a:rPr lang="en-US" smtClean="0"/>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4_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4305968" y="1696244"/>
            <a:ext cx="6620959" cy="3465513"/>
          </a:xfrm>
          <a:prstGeom prst="rect">
            <a:avLst/>
          </a:prstGeom>
        </p:spPr>
        <p:txBody>
          <a:bodyPr/>
          <a:lstStyle/>
          <a:p>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5_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876186" y="628650"/>
            <a:ext cx="2666653" cy="2667000"/>
          </a:xfrm>
          <a:prstGeom prst="rect">
            <a:avLst/>
          </a:prstGeom>
        </p:spPr>
        <p:txBody>
          <a:bodyPr/>
          <a:lstStyle/>
          <a:p>
            <a:endParaRPr lang="en-US"/>
          </a:p>
        </p:txBody>
      </p:sp>
      <p:sp>
        <p:nvSpPr>
          <p:cNvPr id="5" name="Picture Placeholder 3"/>
          <p:cNvSpPr>
            <a:spLocks noGrp="1"/>
          </p:cNvSpPr>
          <p:nvPr>
            <p:ph type="pic" sz="quarter" idx="11"/>
          </p:nvPr>
        </p:nvSpPr>
        <p:spPr>
          <a:xfrm>
            <a:off x="876186" y="3543300"/>
            <a:ext cx="2666653" cy="2667000"/>
          </a:xfrm>
          <a:prstGeom prst="rect">
            <a:avLst/>
          </a:prstGeom>
        </p:spPr>
        <p:txBody>
          <a:bodyPr/>
          <a:lstStyle/>
          <a:p>
            <a:endParaRPr lang="en-US"/>
          </a:p>
        </p:txBody>
      </p:sp>
      <p:sp>
        <p:nvSpPr>
          <p:cNvPr id="6" name="Picture Placeholder 3"/>
          <p:cNvSpPr>
            <a:spLocks noGrp="1"/>
          </p:cNvSpPr>
          <p:nvPr>
            <p:ph type="pic" sz="quarter" idx="12"/>
          </p:nvPr>
        </p:nvSpPr>
        <p:spPr>
          <a:xfrm>
            <a:off x="3923789" y="628650"/>
            <a:ext cx="2666653" cy="2667000"/>
          </a:xfrm>
          <a:prstGeom prst="rect">
            <a:avLst/>
          </a:prstGeom>
        </p:spPr>
        <p:txBody>
          <a:bodyPr/>
          <a:lstStyle/>
          <a:p>
            <a:endParaRPr lang="en-US"/>
          </a:p>
        </p:txBody>
      </p:sp>
      <p:sp>
        <p:nvSpPr>
          <p:cNvPr id="7" name="Picture Placeholder 3"/>
          <p:cNvSpPr>
            <a:spLocks noGrp="1"/>
          </p:cNvSpPr>
          <p:nvPr>
            <p:ph type="pic" sz="quarter" idx="13"/>
          </p:nvPr>
        </p:nvSpPr>
        <p:spPr>
          <a:xfrm>
            <a:off x="6972186" y="628650"/>
            <a:ext cx="2666653" cy="2667000"/>
          </a:xfrm>
          <a:prstGeom prst="rect">
            <a:avLst/>
          </a:prstGeom>
        </p:spPr>
        <p:txBody>
          <a:bodyPr/>
          <a:lstStyle/>
          <a:p>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6_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5657114" y="838200"/>
            <a:ext cx="5733303" cy="1981200"/>
          </a:xfrm>
          <a:prstGeom prst="rect">
            <a:avLst/>
          </a:prstGeom>
        </p:spPr>
        <p:txBody>
          <a:bodyPr/>
          <a:lstStyle/>
          <a:p>
            <a:endParaRPr lang="en-US"/>
          </a:p>
        </p:txBody>
      </p:sp>
      <p:sp>
        <p:nvSpPr>
          <p:cNvPr id="8" name="Picture Placeholder 7"/>
          <p:cNvSpPr>
            <a:spLocks noGrp="1"/>
          </p:cNvSpPr>
          <p:nvPr>
            <p:ph type="pic" sz="quarter" idx="11"/>
          </p:nvPr>
        </p:nvSpPr>
        <p:spPr>
          <a:xfrm>
            <a:off x="5657114" y="3238500"/>
            <a:ext cx="2723795" cy="2724150"/>
          </a:xfrm>
          <a:prstGeom prst="rect">
            <a:avLst/>
          </a:prstGeom>
        </p:spPr>
        <p:txBody>
          <a:bodyPr/>
          <a:lstStyle/>
          <a:p>
            <a:endParaRPr lang="en-US"/>
          </a:p>
        </p:txBody>
      </p:sp>
      <p:sp>
        <p:nvSpPr>
          <p:cNvPr id="9" name="Picture Placeholder 7"/>
          <p:cNvSpPr>
            <a:spLocks noGrp="1"/>
          </p:cNvSpPr>
          <p:nvPr>
            <p:ph type="pic" sz="quarter" idx="12"/>
          </p:nvPr>
        </p:nvSpPr>
        <p:spPr>
          <a:xfrm>
            <a:off x="8666622" y="3238500"/>
            <a:ext cx="2723795" cy="2724150"/>
          </a:xfrm>
          <a:prstGeom prst="rect">
            <a:avLst/>
          </a:prstGeom>
        </p:spPr>
        <p:txBody>
          <a:bodyPr/>
          <a:lstStyle/>
          <a:p>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7_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6838060" cy="6858000"/>
          </a:xfrm>
          <a:prstGeom prst="rect">
            <a:avLst/>
          </a:prstGeom>
        </p:spPr>
        <p:txBody>
          <a:bodyPr/>
          <a:lstStyle/>
          <a:p>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8_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780938" cy="4610100"/>
          </a:xfrm>
          <a:prstGeom prst="rect">
            <a:avLst/>
          </a:prstGeom>
        </p:spPr>
        <p:txBody>
          <a:bodyPr/>
          <a:lstStyle/>
          <a:p>
            <a:endParaRPr lang="en-US"/>
          </a:p>
        </p:txBody>
      </p:sp>
      <p:sp>
        <p:nvSpPr>
          <p:cNvPr id="6" name="Picture Placeholder 5"/>
          <p:cNvSpPr>
            <a:spLocks noGrp="1"/>
          </p:cNvSpPr>
          <p:nvPr>
            <p:ph type="pic" sz="quarter" idx="11"/>
          </p:nvPr>
        </p:nvSpPr>
        <p:spPr>
          <a:xfrm>
            <a:off x="2780938" y="4610100"/>
            <a:ext cx="9411062" cy="2247900"/>
          </a:xfrm>
          <a:prstGeom prst="rect">
            <a:avLst/>
          </a:prstGeom>
        </p:spPr>
        <p:txBody>
          <a:bodyPr/>
          <a:lstStyle/>
          <a:p>
            <a:endParaRPr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9_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7314248" y="0"/>
            <a:ext cx="4877752" cy="6858000"/>
          </a:xfrm>
          <a:prstGeom prst="rect">
            <a:avLst/>
          </a:prstGeom>
        </p:spPr>
        <p:txBody>
          <a:bodyPr/>
          <a:lstStyle/>
          <a:p>
            <a:endParaRPr lang="en-US"/>
          </a:p>
        </p:txBody>
      </p:sp>
      <p:sp>
        <p:nvSpPr>
          <p:cNvPr id="6" name="Picture Placeholder 5"/>
          <p:cNvSpPr>
            <a:spLocks noGrp="1"/>
          </p:cNvSpPr>
          <p:nvPr>
            <p:ph type="pic" sz="quarter" idx="11"/>
          </p:nvPr>
        </p:nvSpPr>
        <p:spPr>
          <a:xfrm>
            <a:off x="609521" y="4076700"/>
            <a:ext cx="1809514" cy="1809750"/>
          </a:xfrm>
          <a:prstGeom prst="rect">
            <a:avLst/>
          </a:prstGeom>
        </p:spPr>
        <p:txBody>
          <a:bodyPr/>
          <a:lstStyle/>
          <a:p>
            <a:endParaRPr lang="en-US"/>
          </a:p>
        </p:txBody>
      </p:sp>
      <p:sp>
        <p:nvSpPr>
          <p:cNvPr id="7" name="Picture Placeholder 5"/>
          <p:cNvSpPr>
            <a:spLocks noGrp="1"/>
          </p:cNvSpPr>
          <p:nvPr>
            <p:ph type="pic" sz="quarter" idx="12"/>
          </p:nvPr>
        </p:nvSpPr>
        <p:spPr>
          <a:xfrm>
            <a:off x="2819033" y="4076700"/>
            <a:ext cx="1809514" cy="1809750"/>
          </a:xfrm>
          <a:prstGeom prst="rect">
            <a:avLst/>
          </a:prstGeom>
        </p:spPr>
        <p:txBody>
          <a:bodyPr/>
          <a:lstStyle/>
          <a:p>
            <a:endParaRPr lang="en-US"/>
          </a:p>
        </p:txBody>
      </p:sp>
      <p:sp>
        <p:nvSpPr>
          <p:cNvPr id="8" name="Picture Placeholder 5"/>
          <p:cNvSpPr>
            <a:spLocks noGrp="1"/>
          </p:cNvSpPr>
          <p:nvPr>
            <p:ph type="pic" sz="quarter" idx="13"/>
          </p:nvPr>
        </p:nvSpPr>
        <p:spPr>
          <a:xfrm>
            <a:off x="4961879" y="4076700"/>
            <a:ext cx="1809514" cy="1809750"/>
          </a:xfrm>
          <a:prstGeom prst="rect">
            <a:avLst/>
          </a:prstGeom>
        </p:spPr>
        <p:txBody>
          <a:bodyPr/>
          <a:lstStyle/>
          <a:p>
            <a:endParaRPr 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30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0" y="0"/>
            <a:ext cx="6753956" cy="6434407"/>
          </a:xfrm>
          <a:custGeom>
            <a:avLst/>
            <a:gdLst>
              <a:gd name="connsiteX0" fmla="*/ 0 w 13509671"/>
              <a:gd name="connsiteY0" fmla="*/ 0 h 12868814"/>
              <a:gd name="connsiteX1" fmla="*/ 11458601 w 13509671"/>
              <a:gd name="connsiteY1" fmla="*/ 0 h 12868814"/>
              <a:gd name="connsiteX2" fmla="*/ 11639647 w 13509671"/>
              <a:gd name="connsiteY2" fmla="*/ 133442 h 12868814"/>
              <a:gd name="connsiteX3" fmla="*/ 13346797 w 13509671"/>
              <a:gd name="connsiteY3" fmla="*/ 5187301 h 12868814"/>
              <a:gd name="connsiteX4" fmla="*/ 12259625 w 13509671"/>
              <a:gd name="connsiteY4" fmla="*/ 9280751 h 12868814"/>
              <a:gd name="connsiteX5" fmla="*/ 6357116 w 13509671"/>
              <a:gd name="connsiteY5" fmla="*/ 12705939 h 12868814"/>
              <a:gd name="connsiteX6" fmla="*/ 0 w 13509671"/>
              <a:gd name="connsiteY6" fmla="*/ 11017568 h 12868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509671" h="12868814">
                <a:moveTo>
                  <a:pt x="0" y="0"/>
                </a:moveTo>
                <a:lnTo>
                  <a:pt x="11458601" y="0"/>
                </a:lnTo>
                <a:lnTo>
                  <a:pt x="11639647" y="133442"/>
                </a:lnTo>
                <a:cubicBezTo>
                  <a:pt x="13125534" y="1286027"/>
                  <a:pt x="13859866" y="3255472"/>
                  <a:pt x="13346797" y="5187301"/>
                </a:cubicBezTo>
                <a:lnTo>
                  <a:pt x="12259625" y="9280751"/>
                </a:lnTo>
                <a:cubicBezTo>
                  <a:pt x="11575533" y="11856524"/>
                  <a:pt x="8932888" y="13390033"/>
                  <a:pt x="6357116" y="12705939"/>
                </a:cubicBezTo>
                <a:lnTo>
                  <a:pt x="0" y="11017568"/>
                </a:lnTo>
                <a:close/>
              </a:path>
            </a:pathLst>
          </a:custGeom>
        </p:spPr>
        <p:txBody>
          <a:bodyPr wrap="square">
            <a:noAutofit/>
          </a:bodyPr>
          <a:lstStyle/>
          <a:p>
            <a:endParaRPr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1_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3676171" y="0"/>
            <a:ext cx="6723775" cy="3867150"/>
          </a:xfrm>
          <a:prstGeom prst="rect">
            <a:avLst/>
          </a:prstGeom>
        </p:spPr>
        <p:txBody>
          <a:bodyPr/>
          <a:lstStyle/>
          <a:p>
            <a:endParaRPr 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2_Custom Layou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1998402" y="3383281"/>
            <a:ext cx="6308698" cy="3526972"/>
          </a:xfrm>
          <a:prstGeom prst="rect">
            <a:avLst/>
          </a:prstGeom>
        </p:spPr>
        <p:txBody>
          <a:bodyPr/>
          <a:lstStyle/>
          <a:p>
            <a:endParaRPr lang="en-US"/>
          </a:p>
        </p:txBody>
      </p:sp>
      <p:sp>
        <p:nvSpPr>
          <p:cNvPr id="7" name="Picture Placeholder 6"/>
          <p:cNvSpPr>
            <a:spLocks noGrp="1"/>
          </p:cNvSpPr>
          <p:nvPr>
            <p:ph type="pic" sz="quarter" idx="11"/>
          </p:nvPr>
        </p:nvSpPr>
        <p:spPr>
          <a:xfrm>
            <a:off x="8019800" y="4258469"/>
            <a:ext cx="2664272" cy="2651919"/>
          </a:xfrm>
          <a:prstGeom prst="rect">
            <a:avLst/>
          </a:prstGeom>
        </p:spPr>
        <p:txBody>
          <a:bodyPr/>
          <a:lstStyle/>
          <a:p>
            <a:endParaRPr 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33_Custom Layou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0" y="0"/>
            <a:ext cx="4297120" cy="6858000"/>
          </a:xfrm>
          <a:prstGeom prst="rect">
            <a:avLst/>
          </a:prstGeom>
        </p:spPr>
        <p:txBody>
          <a:bodyPr/>
          <a:lstStyle/>
          <a:p>
            <a:endParaRPr lang="en-US"/>
          </a:p>
        </p:txBody>
      </p:sp>
      <p:sp>
        <p:nvSpPr>
          <p:cNvPr id="9" name="Picture Placeholder 8"/>
          <p:cNvSpPr>
            <a:spLocks noGrp="1"/>
          </p:cNvSpPr>
          <p:nvPr>
            <p:ph type="pic" sz="quarter" idx="11"/>
          </p:nvPr>
        </p:nvSpPr>
        <p:spPr>
          <a:xfrm>
            <a:off x="3034905" y="2006601"/>
            <a:ext cx="2387289" cy="2805538"/>
          </a:xfrm>
          <a:custGeom>
            <a:avLst/>
            <a:gdLst>
              <a:gd name="connsiteX0" fmla="*/ 615189 w 4775200"/>
              <a:gd name="connsiteY0" fmla="*/ 0 h 5611075"/>
              <a:gd name="connsiteX1" fmla="*/ 4160011 w 4775200"/>
              <a:gd name="connsiteY1" fmla="*/ 0 h 5611075"/>
              <a:gd name="connsiteX2" fmla="*/ 4775200 w 4775200"/>
              <a:gd name="connsiteY2" fmla="*/ 615189 h 5611075"/>
              <a:gd name="connsiteX3" fmla="*/ 4775200 w 4775200"/>
              <a:gd name="connsiteY3" fmla="*/ 4995886 h 5611075"/>
              <a:gd name="connsiteX4" fmla="*/ 4160011 w 4775200"/>
              <a:gd name="connsiteY4" fmla="*/ 5611075 h 5611075"/>
              <a:gd name="connsiteX5" fmla="*/ 615189 w 4775200"/>
              <a:gd name="connsiteY5" fmla="*/ 5611075 h 5611075"/>
              <a:gd name="connsiteX6" fmla="*/ 0 w 4775200"/>
              <a:gd name="connsiteY6" fmla="*/ 4995886 h 5611075"/>
              <a:gd name="connsiteX7" fmla="*/ 0 w 4775200"/>
              <a:gd name="connsiteY7" fmla="*/ 615189 h 5611075"/>
              <a:gd name="connsiteX8" fmla="*/ 615189 w 4775200"/>
              <a:gd name="connsiteY8" fmla="*/ 0 h 5611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75200" h="5611075">
                <a:moveTo>
                  <a:pt x="615189" y="0"/>
                </a:moveTo>
                <a:lnTo>
                  <a:pt x="4160011" y="0"/>
                </a:lnTo>
                <a:cubicBezTo>
                  <a:pt x="4499771" y="0"/>
                  <a:pt x="4775200" y="275429"/>
                  <a:pt x="4775200" y="615189"/>
                </a:cubicBezTo>
                <a:lnTo>
                  <a:pt x="4775200" y="4995886"/>
                </a:lnTo>
                <a:cubicBezTo>
                  <a:pt x="4775200" y="5335646"/>
                  <a:pt x="4499771" y="5611075"/>
                  <a:pt x="4160011" y="5611075"/>
                </a:cubicBezTo>
                <a:lnTo>
                  <a:pt x="615189" y="5611075"/>
                </a:lnTo>
                <a:cubicBezTo>
                  <a:pt x="275429" y="5611075"/>
                  <a:pt x="0" y="5335646"/>
                  <a:pt x="0" y="4995886"/>
                </a:cubicBezTo>
                <a:lnTo>
                  <a:pt x="0" y="615189"/>
                </a:lnTo>
                <a:cubicBezTo>
                  <a:pt x="0" y="275429"/>
                  <a:pt x="275429" y="0"/>
                  <a:pt x="615189" y="0"/>
                </a:cubicBezTo>
                <a:close/>
              </a:path>
            </a:pathLst>
          </a:custGeom>
        </p:spPr>
        <p:txBody>
          <a:bodyPr wrap="square">
            <a:noAutofit/>
          </a:bodyPr>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261872" y="1717879"/>
            <a:ext cx="4480560" cy="731520"/>
          </a:xfrm>
        </p:spPr>
        <p:txBody>
          <a:bodyPr anchor="b">
            <a:normAutofit/>
          </a:bodyPr>
          <a:lstStyle>
            <a:lvl1pPr marL="0" indent="0">
              <a:spcBef>
                <a:spcPts val="0"/>
              </a:spcBef>
              <a:buNone/>
              <a:defRPr sz="2000" b="0">
                <a:solidFill>
                  <a:schemeClr val="tx1">
                    <a:lumMod val="6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13"/>
          </p:nvPr>
        </p:nvSpPr>
        <p:spPr>
          <a:xfrm>
            <a:off x="6126480" y="1717879"/>
            <a:ext cx="4480560" cy="731520"/>
          </a:xfrm>
        </p:spPr>
        <p:txBody>
          <a:bodyPr anchor="b">
            <a:normAutofit/>
          </a:bodyPr>
          <a:lstStyle>
            <a:lvl1pPr marL="0" indent="0">
              <a:spcBef>
                <a:spcPts val="0"/>
              </a:spcBef>
              <a:buFontTx/>
              <a:buNone/>
              <a:defRPr lang="en-US" sz="2000" b="0" kern="1200" spc="10" baseline="0" dirty="0">
                <a:solidFill>
                  <a:schemeClr val="tx1">
                    <a:lumMod val="65000"/>
                  </a:schemeClr>
                </a:solidFill>
                <a:latin typeface="+mn-lt"/>
                <a:ea typeface="+mn-ea"/>
                <a:cs typeface="+mn-cs"/>
              </a:defRPr>
            </a:lvl1pPr>
          </a:lstStyle>
          <a:p>
            <a:pPr lvl="0"/>
            <a:r>
              <a:rPr lang="en-US"/>
              <a:t>Click to edit Master text styles</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4A1D35E-45CD-4240-AF87-4D80C092807E}" type="datetimeFigureOut">
              <a:rPr lang="en-US" smtClean="0"/>
              <a:t>1/12/21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D0E79C-A18E-F848-B338-FBDBB922F123}" type="slidenum">
              <a:rPr lang="en-US" smtClean="0"/>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34_Custom Layout">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rot="20968166">
            <a:off x="1166465" y="1546371"/>
            <a:ext cx="1590298" cy="3666089"/>
          </a:xfrm>
          <a:custGeom>
            <a:avLst/>
            <a:gdLst>
              <a:gd name="connsiteX0" fmla="*/ 0 w 4365625"/>
              <a:gd name="connsiteY0" fmla="*/ 0 h 6577013"/>
              <a:gd name="connsiteX1" fmla="*/ 4365625 w 4365625"/>
              <a:gd name="connsiteY1" fmla="*/ 0 h 6577013"/>
              <a:gd name="connsiteX2" fmla="*/ 4365625 w 4365625"/>
              <a:gd name="connsiteY2" fmla="*/ 6577013 h 6577013"/>
              <a:gd name="connsiteX3" fmla="*/ 0 w 4365625"/>
              <a:gd name="connsiteY3" fmla="*/ 6577013 h 6577013"/>
              <a:gd name="connsiteX4" fmla="*/ 0 w 4365625"/>
              <a:gd name="connsiteY4" fmla="*/ 0 h 6577013"/>
              <a:gd name="connsiteX0" fmla="*/ 0 w 4365625"/>
              <a:gd name="connsiteY0" fmla="*/ 0 h 6577013"/>
              <a:gd name="connsiteX1" fmla="*/ 3291582 w 4365625"/>
              <a:gd name="connsiteY1" fmla="*/ 149119 h 6577013"/>
              <a:gd name="connsiteX2" fmla="*/ 4365625 w 4365625"/>
              <a:gd name="connsiteY2" fmla="*/ 6577013 h 6577013"/>
              <a:gd name="connsiteX3" fmla="*/ 0 w 4365625"/>
              <a:gd name="connsiteY3" fmla="*/ 6577013 h 6577013"/>
              <a:gd name="connsiteX4" fmla="*/ 0 w 4365625"/>
              <a:gd name="connsiteY4" fmla="*/ 0 h 6577013"/>
              <a:gd name="connsiteX0" fmla="*/ 0 w 3749366"/>
              <a:gd name="connsiteY0" fmla="*/ 0 h 6869360"/>
              <a:gd name="connsiteX1" fmla="*/ 3291582 w 3749366"/>
              <a:gd name="connsiteY1" fmla="*/ 149119 h 6869360"/>
              <a:gd name="connsiteX2" fmla="*/ 3749366 w 3749366"/>
              <a:gd name="connsiteY2" fmla="*/ 6869360 h 6869360"/>
              <a:gd name="connsiteX3" fmla="*/ 0 w 3749366"/>
              <a:gd name="connsiteY3" fmla="*/ 6577013 h 6869360"/>
              <a:gd name="connsiteX4" fmla="*/ 0 w 3749366"/>
              <a:gd name="connsiteY4" fmla="*/ 0 h 6869360"/>
              <a:gd name="connsiteX0" fmla="*/ 0 w 3749366"/>
              <a:gd name="connsiteY0" fmla="*/ 0 h 7089056"/>
              <a:gd name="connsiteX1" fmla="*/ 3291582 w 3749366"/>
              <a:gd name="connsiteY1" fmla="*/ 149119 h 7089056"/>
              <a:gd name="connsiteX2" fmla="*/ 3749366 w 3749366"/>
              <a:gd name="connsiteY2" fmla="*/ 6869360 h 7089056"/>
              <a:gd name="connsiteX3" fmla="*/ 1086773 w 3749366"/>
              <a:gd name="connsiteY3" fmla="*/ 7089056 h 7089056"/>
              <a:gd name="connsiteX4" fmla="*/ 0 w 3749366"/>
              <a:gd name="connsiteY4" fmla="*/ 0 h 7089056"/>
              <a:gd name="connsiteX0" fmla="*/ 0 w 3181010"/>
              <a:gd name="connsiteY0" fmla="*/ 0 h 7332178"/>
              <a:gd name="connsiteX1" fmla="*/ 2723226 w 3181010"/>
              <a:gd name="connsiteY1" fmla="*/ 392241 h 7332178"/>
              <a:gd name="connsiteX2" fmla="*/ 3181010 w 3181010"/>
              <a:gd name="connsiteY2" fmla="*/ 7112482 h 7332178"/>
              <a:gd name="connsiteX3" fmla="*/ 518417 w 3181010"/>
              <a:gd name="connsiteY3" fmla="*/ 7332178 h 7332178"/>
              <a:gd name="connsiteX4" fmla="*/ 0 w 3181010"/>
              <a:gd name="connsiteY4" fmla="*/ 0 h 73321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1010" h="7332178">
                <a:moveTo>
                  <a:pt x="0" y="0"/>
                </a:moveTo>
                <a:lnTo>
                  <a:pt x="2723226" y="392241"/>
                </a:lnTo>
                <a:lnTo>
                  <a:pt x="3181010" y="7112482"/>
                </a:lnTo>
                <a:lnTo>
                  <a:pt x="518417" y="7332178"/>
                </a:lnTo>
                <a:lnTo>
                  <a:pt x="0" y="0"/>
                </a:lnTo>
                <a:close/>
              </a:path>
            </a:pathLst>
          </a:custGeom>
        </p:spPr>
        <p:txBody>
          <a:bodyPr/>
          <a:lstStyle/>
          <a:p>
            <a:endParaRPr lang="en-US"/>
          </a:p>
        </p:txBody>
      </p:sp>
      <p:sp>
        <p:nvSpPr>
          <p:cNvPr id="8" name="Picture Placeholder 7"/>
          <p:cNvSpPr>
            <a:spLocks noGrp="1"/>
          </p:cNvSpPr>
          <p:nvPr>
            <p:ph type="pic" sz="quarter" idx="11"/>
          </p:nvPr>
        </p:nvSpPr>
        <p:spPr>
          <a:xfrm rot="20488635">
            <a:off x="7194376" y="4813755"/>
            <a:ext cx="2883869" cy="1057201"/>
          </a:xfrm>
          <a:custGeom>
            <a:avLst/>
            <a:gdLst>
              <a:gd name="connsiteX0" fmla="*/ 0 w 7680325"/>
              <a:gd name="connsiteY0" fmla="*/ 0 h 3370262"/>
              <a:gd name="connsiteX1" fmla="*/ 7680325 w 7680325"/>
              <a:gd name="connsiteY1" fmla="*/ 0 h 3370262"/>
              <a:gd name="connsiteX2" fmla="*/ 7680325 w 7680325"/>
              <a:gd name="connsiteY2" fmla="*/ 3370262 h 3370262"/>
              <a:gd name="connsiteX3" fmla="*/ 0 w 7680325"/>
              <a:gd name="connsiteY3" fmla="*/ 3370262 h 3370262"/>
              <a:gd name="connsiteX4" fmla="*/ 0 w 7680325"/>
              <a:gd name="connsiteY4" fmla="*/ 0 h 3370262"/>
              <a:gd name="connsiteX0" fmla="*/ 0 w 7680325"/>
              <a:gd name="connsiteY0" fmla="*/ 0 h 3370262"/>
              <a:gd name="connsiteX1" fmla="*/ 6035911 w 7680325"/>
              <a:gd name="connsiteY1" fmla="*/ 220546 h 3370262"/>
              <a:gd name="connsiteX2" fmla="*/ 7680325 w 7680325"/>
              <a:gd name="connsiteY2" fmla="*/ 3370262 h 3370262"/>
              <a:gd name="connsiteX3" fmla="*/ 0 w 7680325"/>
              <a:gd name="connsiteY3" fmla="*/ 3370262 h 3370262"/>
              <a:gd name="connsiteX4" fmla="*/ 0 w 7680325"/>
              <a:gd name="connsiteY4" fmla="*/ 0 h 3370262"/>
              <a:gd name="connsiteX0" fmla="*/ 0 w 6855931"/>
              <a:gd name="connsiteY0" fmla="*/ 0 h 3370262"/>
              <a:gd name="connsiteX1" fmla="*/ 6035911 w 6855931"/>
              <a:gd name="connsiteY1" fmla="*/ 220546 h 3370262"/>
              <a:gd name="connsiteX2" fmla="*/ 6855931 w 6855931"/>
              <a:gd name="connsiteY2" fmla="*/ 2212363 h 3370262"/>
              <a:gd name="connsiteX3" fmla="*/ 0 w 6855931"/>
              <a:gd name="connsiteY3" fmla="*/ 3370262 h 3370262"/>
              <a:gd name="connsiteX4" fmla="*/ 0 w 6855931"/>
              <a:gd name="connsiteY4" fmla="*/ 0 h 3370262"/>
              <a:gd name="connsiteX0" fmla="*/ 0 w 6855931"/>
              <a:gd name="connsiteY0" fmla="*/ 0 h 2367013"/>
              <a:gd name="connsiteX1" fmla="*/ 6035911 w 6855931"/>
              <a:gd name="connsiteY1" fmla="*/ 220546 h 2367013"/>
              <a:gd name="connsiteX2" fmla="*/ 6855931 w 6855931"/>
              <a:gd name="connsiteY2" fmla="*/ 2212363 h 2367013"/>
              <a:gd name="connsiteX3" fmla="*/ 1254559 w 6855931"/>
              <a:gd name="connsiteY3" fmla="*/ 2367013 h 2367013"/>
              <a:gd name="connsiteX4" fmla="*/ 0 w 6855931"/>
              <a:gd name="connsiteY4" fmla="*/ 0 h 2367013"/>
              <a:gd name="connsiteX0" fmla="*/ 0 w 6883315"/>
              <a:gd name="connsiteY0" fmla="*/ 0 h 2367013"/>
              <a:gd name="connsiteX1" fmla="*/ 6035911 w 6883315"/>
              <a:gd name="connsiteY1" fmla="*/ 220546 h 2367013"/>
              <a:gd name="connsiteX2" fmla="*/ 6883315 w 6883315"/>
              <a:gd name="connsiteY2" fmla="*/ 2313382 h 2367013"/>
              <a:gd name="connsiteX3" fmla="*/ 1254559 w 6883315"/>
              <a:gd name="connsiteY3" fmla="*/ 2367013 h 2367013"/>
              <a:gd name="connsiteX4" fmla="*/ 0 w 6883315"/>
              <a:gd name="connsiteY4" fmla="*/ 0 h 2367013"/>
              <a:gd name="connsiteX0" fmla="*/ 0 w 6883315"/>
              <a:gd name="connsiteY0" fmla="*/ 0 h 2367013"/>
              <a:gd name="connsiteX1" fmla="*/ 5994554 w 6883315"/>
              <a:gd name="connsiteY1" fmla="*/ 252612 h 2367013"/>
              <a:gd name="connsiteX2" fmla="*/ 6883315 w 6883315"/>
              <a:gd name="connsiteY2" fmla="*/ 2313382 h 2367013"/>
              <a:gd name="connsiteX3" fmla="*/ 1254559 w 6883315"/>
              <a:gd name="connsiteY3" fmla="*/ 2367013 h 2367013"/>
              <a:gd name="connsiteX4" fmla="*/ 0 w 6883315"/>
              <a:gd name="connsiteY4" fmla="*/ 0 h 2367013"/>
              <a:gd name="connsiteX0" fmla="*/ 0 w 5768490"/>
              <a:gd name="connsiteY0" fmla="*/ 74974 h 2114401"/>
              <a:gd name="connsiteX1" fmla="*/ 4879729 w 5768490"/>
              <a:gd name="connsiteY1" fmla="*/ 0 h 2114401"/>
              <a:gd name="connsiteX2" fmla="*/ 5768490 w 5768490"/>
              <a:gd name="connsiteY2" fmla="*/ 2060770 h 2114401"/>
              <a:gd name="connsiteX3" fmla="*/ 139734 w 5768490"/>
              <a:gd name="connsiteY3" fmla="*/ 2114401 h 2114401"/>
              <a:gd name="connsiteX4" fmla="*/ 0 w 5768490"/>
              <a:gd name="connsiteY4" fmla="*/ 74974 h 2114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8490" h="2114401">
                <a:moveTo>
                  <a:pt x="0" y="74974"/>
                </a:moveTo>
                <a:lnTo>
                  <a:pt x="4879729" y="0"/>
                </a:lnTo>
                <a:lnTo>
                  <a:pt x="5768490" y="2060770"/>
                </a:lnTo>
                <a:lnTo>
                  <a:pt x="139734" y="2114401"/>
                </a:lnTo>
                <a:lnTo>
                  <a:pt x="0" y="74974"/>
                </a:lnTo>
                <a:close/>
              </a:path>
            </a:pathLst>
          </a:custGeom>
        </p:spPr>
        <p:txBody>
          <a:bodyPr/>
          <a:lstStyle/>
          <a:p>
            <a:endParaRPr lang="en-US"/>
          </a:p>
        </p:txBody>
      </p:sp>
      <p:sp>
        <p:nvSpPr>
          <p:cNvPr id="10" name="Picture Placeholder 9"/>
          <p:cNvSpPr>
            <a:spLocks noGrp="1"/>
          </p:cNvSpPr>
          <p:nvPr>
            <p:ph type="pic" sz="quarter" idx="12"/>
          </p:nvPr>
        </p:nvSpPr>
        <p:spPr>
          <a:xfrm>
            <a:off x="8997572" y="1431710"/>
            <a:ext cx="2358491" cy="2400402"/>
          </a:xfrm>
          <a:custGeom>
            <a:avLst/>
            <a:gdLst>
              <a:gd name="connsiteX0" fmla="*/ 0 w 2714625"/>
              <a:gd name="connsiteY0" fmla="*/ 0 h 5627688"/>
              <a:gd name="connsiteX1" fmla="*/ 2714625 w 2714625"/>
              <a:gd name="connsiteY1" fmla="*/ 0 h 5627688"/>
              <a:gd name="connsiteX2" fmla="*/ 2714625 w 2714625"/>
              <a:gd name="connsiteY2" fmla="*/ 5627688 h 5627688"/>
              <a:gd name="connsiteX3" fmla="*/ 0 w 2714625"/>
              <a:gd name="connsiteY3" fmla="*/ 5627688 h 5627688"/>
              <a:gd name="connsiteX4" fmla="*/ 0 w 2714625"/>
              <a:gd name="connsiteY4" fmla="*/ 0 h 5627688"/>
              <a:gd name="connsiteX0" fmla="*/ 2438400 w 5153025"/>
              <a:gd name="connsiteY0" fmla="*/ 0 h 5627688"/>
              <a:gd name="connsiteX1" fmla="*/ 5153025 w 5153025"/>
              <a:gd name="connsiteY1" fmla="*/ 0 h 5627688"/>
              <a:gd name="connsiteX2" fmla="*/ 5153025 w 5153025"/>
              <a:gd name="connsiteY2" fmla="*/ 5627688 h 5627688"/>
              <a:gd name="connsiteX3" fmla="*/ 0 w 5153025"/>
              <a:gd name="connsiteY3" fmla="*/ 4002088 h 5627688"/>
              <a:gd name="connsiteX4" fmla="*/ 2438400 w 5153025"/>
              <a:gd name="connsiteY4" fmla="*/ 0 h 5627688"/>
              <a:gd name="connsiteX0" fmla="*/ 2438400 w 5153025"/>
              <a:gd name="connsiteY0" fmla="*/ 0 h 4800374"/>
              <a:gd name="connsiteX1" fmla="*/ 5153025 w 5153025"/>
              <a:gd name="connsiteY1" fmla="*/ 0 h 4800374"/>
              <a:gd name="connsiteX2" fmla="*/ 2279197 w 5153025"/>
              <a:gd name="connsiteY2" fmla="*/ 4800374 h 4800374"/>
              <a:gd name="connsiteX3" fmla="*/ 0 w 5153025"/>
              <a:gd name="connsiteY3" fmla="*/ 4002088 h 4800374"/>
              <a:gd name="connsiteX4" fmla="*/ 2438400 w 5153025"/>
              <a:gd name="connsiteY4" fmla="*/ 0 h 4800374"/>
              <a:gd name="connsiteX0" fmla="*/ 2438400 w 4761139"/>
              <a:gd name="connsiteY0" fmla="*/ 0 h 4800374"/>
              <a:gd name="connsiteX1" fmla="*/ 4761139 w 4761139"/>
              <a:gd name="connsiteY1" fmla="*/ 580571 h 4800374"/>
              <a:gd name="connsiteX2" fmla="*/ 2279197 w 4761139"/>
              <a:gd name="connsiteY2" fmla="*/ 4800374 h 4800374"/>
              <a:gd name="connsiteX3" fmla="*/ 0 w 4761139"/>
              <a:gd name="connsiteY3" fmla="*/ 4002088 h 4800374"/>
              <a:gd name="connsiteX4" fmla="*/ 2438400 w 4761139"/>
              <a:gd name="connsiteY4" fmla="*/ 0 h 4800374"/>
              <a:gd name="connsiteX0" fmla="*/ 2438400 w 4761139"/>
              <a:gd name="connsiteY0" fmla="*/ 429 h 4800803"/>
              <a:gd name="connsiteX1" fmla="*/ 2540226 w 4761139"/>
              <a:gd name="connsiteY1" fmla="*/ 53950 h 4800803"/>
              <a:gd name="connsiteX2" fmla="*/ 4761139 w 4761139"/>
              <a:gd name="connsiteY2" fmla="*/ 581000 h 4800803"/>
              <a:gd name="connsiteX3" fmla="*/ 2279197 w 4761139"/>
              <a:gd name="connsiteY3" fmla="*/ 4800803 h 4800803"/>
              <a:gd name="connsiteX4" fmla="*/ 0 w 4761139"/>
              <a:gd name="connsiteY4" fmla="*/ 4002517 h 4800803"/>
              <a:gd name="connsiteX5" fmla="*/ 2438400 w 4761139"/>
              <a:gd name="connsiteY5" fmla="*/ 429 h 4800803"/>
              <a:gd name="connsiteX0" fmla="*/ 2438400 w 4717596"/>
              <a:gd name="connsiteY0" fmla="*/ 429 h 4800803"/>
              <a:gd name="connsiteX1" fmla="*/ 2540226 w 4717596"/>
              <a:gd name="connsiteY1" fmla="*/ 53950 h 4800803"/>
              <a:gd name="connsiteX2" fmla="*/ 4717596 w 4717596"/>
              <a:gd name="connsiteY2" fmla="*/ 624543 h 4800803"/>
              <a:gd name="connsiteX3" fmla="*/ 2279197 w 4717596"/>
              <a:gd name="connsiteY3" fmla="*/ 4800803 h 4800803"/>
              <a:gd name="connsiteX4" fmla="*/ 0 w 4717596"/>
              <a:gd name="connsiteY4" fmla="*/ 4002517 h 4800803"/>
              <a:gd name="connsiteX5" fmla="*/ 2438400 w 4717596"/>
              <a:gd name="connsiteY5" fmla="*/ 429 h 4800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17596" h="4800803">
                <a:moveTo>
                  <a:pt x="2438400" y="429"/>
                </a:moveTo>
                <a:cubicBezTo>
                  <a:pt x="2472342" y="-5921"/>
                  <a:pt x="2506284" y="60300"/>
                  <a:pt x="2540226" y="53950"/>
                </a:cubicBezTo>
                <a:lnTo>
                  <a:pt x="4717596" y="624543"/>
                </a:lnTo>
                <a:lnTo>
                  <a:pt x="2279197" y="4800803"/>
                </a:lnTo>
                <a:lnTo>
                  <a:pt x="0" y="4002517"/>
                </a:lnTo>
                <a:lnTo>
                  <a:pt x="2438400" y="429"/>
                </a:lnTo>
                <a:close/>
              </a:path>
            </a:pathLst>
          </a:custGeom>
        </p:spPr>
        <p:txBody>
          <a:bodyPr/>
          <a:lstStyle/>
          <a:p>
            <a:endParaRPr 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35_Custom Layout">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rot="1980524">
            <a:off x="4550911" y="2395246"/>
            <a:ext cx="1244201" cy="2181875"/>
          </a:xfrm>
          <a:custGeom>
            <a:avLst/>
            <a:gdLst>
              <a:gd name="connsiteX0" fmla="*/ 0 w 2436021"/>
              <a:gd name="connsiteY0" fmla="*/ 0 h 4339263"/>
              <a:gd name="connsiteX1" fmla="*/ 2436021 w 2436021"/>
              <a:gd name="connsiteY1" fmla="*/ 0 h 4339263"/>
              <a:gd name="connsiteX2" fmla="*/ 2436021 w 2436021"/>
              <a:gd name="connsiteY2" fmla="*/ 4339263 h 4339263"/>
              <a:gd name="connsiteX3" fmla="*/ 0 w 2436021"/>
              <a:gd name="connsiteY3" fmla="*/ 4339263 h 4339263"/>
              <a:gd name="connsiteX4" fmla="*/ 0 w 2436021"/>
              <a:gd name="connsiteY4" fmla="*/ 0 h 4339263"/>
              <a:gd name="connsiteX0" fmla="*/ 14382 w 2436021"/>
              <a:gd name="connsiteY0" fmla="*/ 0 h 4363750"/>
              <a:gd name="connsiteX1" fmla="*/ 2436021 w 2436021"/>
              <a:gd name="connsiteY1" fmla="*/ 24487 h 4363750"/>
              <a:gd name="connsiteX2" fmla="*/ 2436021 w 2436021"/>
              <a:gd name="connsiteY2" fmla="*/ 4363750 h 4363750"/>
              <a:gd name="connsiteX3" fmla="*/ 0 w 2436021"/>
              <a:gd name="connsiteY3" fmla="*/ 4363750 h 4363750"/>
              <a:gd name="connsiteX4" fmla="*/ 14382 w 2436021"/>
              <a:gd name="connsiteY4" fmla="*/ 0 h 4363750"/>
              <a:gd name="connsiteX0" fmla="*/ 14382 w 2474890"/>
              <a:gd name="connsiteY0" fmla="*/ 0 h 4363750"/>
              <a:gd name="connsiteX1" fmla="*/ 2474890 w 2474890"/>
              <a:gd name="connsiteY1" fmla="*/ 14382 h 4363750"/>
              <a:gd name="connsiteX2" fmla="*/ 2436021 w 2474890"/>
              <a:gd name="connsiteY2" fmla="*/ 4363750 h 4363750"/>
              <a:gd name="connsiteX3" fmla="*/ 0 w 2474890"/>
              <a:gd name="connsiteY3" fmla="*/ 4363750 h 4363750"/>
              <a:gd name="connsiteX4" fmla="*/ 14382 w 2474890"/>
              <a:gd name="connsiteY4" fmla="*/ 0 h 4363750"/>
              <a:gd name="connsiteX0" fmla="*/ 28219 w 2488727"/>
              <a:gd name="connsiteY0" fmla="*/ 0 h 4363750"/>
              <a:gd name="connsiteX1" fmla="*/ 2488727 w 2488727"/>
              <a:gd name="connsiteY1" fmla="*/ 14382 h 4363750"/>
              <a:gd name="connsiteX2" fmla="*/ 2449858 w 2488727"/>
              <a:gd name="connsiteY2" fmla="*/ 4363750 h 4363750"/>
              <a:gd name="connsiteX3" fmla="*/ 0 w 2488727"/>
              <a:gd name="connsiteY3" fmla="*/ 4342450 h 4363750"/>
              <a:gd name="connsiteX4" fmla="*/ 28219 w 2488727"/>
              <a:gd name="connsiteY4" fmla="*/ 0 h 4363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8727" h="4363750">
                <a:moveTo>
                  <a:pt x="28219" y="0"/>
                </a:moveTo>
                <a:lnTo>
                  <a:pt x="2488727" y="14382"/>
                </a:lnTo>
                <a:lnTo>
                  <a:pt x="2449858" y="4363750"/>
                </a:lnTo>
                <a:lnTo>
                  <a:pt x="0" y="4342450"/>
                </a:lnTo>
                <a:lnTo>
                  <a:pt x="28219" y="0"/>
                </a:lnTo>
                <a:close/>
              </a:path>
            </a:pathLst>
          </a:custGeom>
        </p:spPr>
        <p:txBody>
          <a:bodyPr/>
          <a:lstStyle/>
          <a:p>
            <a:endParaRPr 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36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1474596" y="2478088"/>
            <a:ext cx="1180153" cy="2138363"/>
          </a:xfrm>
          <a:prstGeom prst="rect">
            <a:avLst/>
          </a:prstGeom>
        </p:spPr>
        <p:txBody>
          <a:bodyPr/>
          <a:lstStyle/>
          <a:p>
            <a:endParaRPr lang="en-US"/>
          </a:p>
        </p:txBody>
      </p:sp>
      <p:sp>
        <p:nvSpPr>
          <p:cNvPr id="9" name="Picture Placeholder 8"/>
          <p:cNvSpPr>
            <a:spLocks noGrp="1"/>
          </p:cNvSpPr>
          <p:nvPr>
            <p:ph type="pic" sz="quarter" idx="11"/>
          </p:nvPr>
        </p:nvSpPr>
        <p:spPr>
          <a:xfrm>
            <a:off x="3504744" y="1628775"/>
            <a:ext cx="2666653" cy="3381375"/>
          </a:xfrm>
          <a:prstGeom prst="rect">
            <a:avLst/>
          </a:prstGeom>
        </p:spPr>
        <p:txBody>
          <a:bodyPr/>
          <a:lstStyle/>
          <a:p>
            <a:endParaRPr 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37_Custom Layou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8641225" y="1268413"/>
            <a:ext cx="2315068" cy="4202907"/>
          </a:xfrm>
          <a:prstGeom prst="rect">
            <a:avLst/>
          </a:prstGeom>
        </p:spPr>
        <p:txBody>
          <a:bodyPr/>
          <a:lstStyle/>
          <a:p>
            <a:endParaRPr 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8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2989894" y="3883479"/>
            <a:ext cx="6217994" cy="1117827"/>
          </a:xfrm>
          <a:custGeom>
            <a:avLst/>
            <a:gdLst>
              <a:gd name="connsiteX0" fmla="*/ 0 w 11349037"/>
              <a:gd name="connsiteY0" fmla="*/ 0 h 2206625"/>
              <a:gd name="connsiteX1" fmla="*/ 11349037 w 11349037"/>
              <a:gd name="connsiteY1" fmla="*/ 0 h 2206625"/>
              <a:gd name="connsiteX2" fmla="*/ 11349037 w 11349037"/>
              <a:gd name="connsiteY2" fmla="*/ 2206625 h 2206625"/>
              <a:gd name="connsiteX3" fmla="*/ 0 w 11349037"/>
              <a:gd name="connsiteY3" fmla="*/ 2206625 h 2206625"/>
              <a:gd name="connsiteX4" fmla="*/ 0 w 11349037"/>
              <a:gd name="connsiteY4" fmla="*/ 0 h 2206625"/>
              <a:gd name="connsiteX0" fmla="*/ 0 w 11349037"/>
              <a:gd name="connsiteY0" fmla="*/ 29029 h 2235654"/>
              <a:gd name="connsiteX1" fmla="*/ 10144351 w 11349037"/>
              <a:gd name="connsiteY1" fmla="*/ 0 h 2235654"/>
              <a:gd name="connsiteX2" fmla="*/ 11349037 w 11349037"/>
              <a:gd name="connsiteY2" fmla="*/ 2235654 h 2235654"/>
              <a:gd name="connsiteX3" fmla="*/ 0 w 11349037"/>
              <a:gd name="connsiteY3" fmla="*/ 2235654 h 2235654"/>
              <a:gd name="connsiteX4" fmla="*/ 0 w 11349037"/>
              <a:gd name="connsiteY4" fmla="*/ 29029 h 2235654"/>
              <a:gd name="connsiteX0" fmla="*/ 1088571 w 12437608"/>
              <a:gd name="connsiteY0" fmla="*/ 29029 h 2235654"/>
              <a:gd name="connsiteX1" fmla="*/ 11232922 w 12437608"/>
              <a:gd name="connsiteY1" fmla="*/ 0 h 2235654"/>
              <a:gd name="connsiteX2" fmla="*/ 12437608 w 12437608"/>
              <a:gd name="connsiteY2" fmla="*/ 2235654 h 2235654"/>
              <a:gd name="connsiteX3" fmla="*/ 0 w 12437608"/>
              <a:gd name="connsiteY3" fmla="*/ 2235654 h 2235654"/>
              <a:gd name="connsiteX4" fmla="*/ 1088571 w 12437608"/>
              <a:gd name="connsiteY4" fmla="*/ 29029 h 2235654"/>
              <a:gd name="connsiteX0" fmla="*/ 1146629 w 12437608"/>
              <a:gd name="connsiteY0" fmla="*/ 1 h 2235654"/>
              <a:gd name="connsiteX1" fmla="*/ 11232922 w 12437608"/>
              <a:gd name="connsiteY1" fmla="*/ 0 h 2235654"/>
              <a:gd name="connsiteX2" fmla="*/ 12437608 w 12437608"/>
              <a:gd name="connsiteY2" fmla="*/ 2235654 h 2235654"/>
              <a:gd name="connsiteX3" fmla="*/ 0 w 12437608"/>
              <a:gd name="connsiteY3" fmla="*/ 2235654 h 2235654"/>
              <a:gd name="connsiteX4" fmla="*/ 1146629 w 12437608"/>
              <a:gd name="connsiteY4" fmla="*/ 1 h 2235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37608" h="2235654">
                <a:moveTo>
                  <a:pt x="1146629" y="1"/>
                </a:moveTo>
                <a:lnTo>
                  <a:pt x="11232922" y="0"/>
                </a:lnTo>
                <a:lnTo>
                  <a:pt x="12437608" y="2235654"/>
                </a:lnTo>
                <a:lnTo>
                  <a:pt x="0" y="2235654"/>
                </a:lnTo>
                <a:lnTo>
                  <a:pt x="1146629" y="1"/>
                </a:lnTo>
                <a:close/>
              </a:path>
            </a:pathLst>
          </a:custGeom>
        </p:spPr>
        <p:txBody>
          <a:bodyPr/>
          <a:lstStyle/>
          <a:p>
            <a:endParaRPr 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5999"/>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109" indent="0" algn="ctr">
              <a:buNone/>
              <a:defRPr sz="2000"/>
            </a:lvl2pPr>
            <a:lvl3pPr marL="914217" indent="0" algn="ctr">
              <a:buNone/>
              <a:defRPr sz="1800"/>
            </a:lvl3pPr>
            <a:lvl4pPr marL="1371326" indent="0" algn="ctr">
              <a:buNone/>
              <a:defRPr sz="1600"/>
            </a:lvl4pPr>
            <a:lvl5pPr marL="1828434" indent="0" algn="ctr">
              <a:buNone/>
              <a:defRPr sz="1600"/>
            </a:lvl5pPr>
            <a:lvl6pPr marL="2285543" indent="0" algn="ctr">
              <a:buNone/>
              <a:defRPr sz="1600"/>
            </a:lvl6pPr>
            <a:lvl7pPr marL="2742651" indent="0" algn="ctr">
              <a:buNone/>
              <a:defRPr sz="1600"/>
            </a:lvl7pPr>
            <a:lvl8pPr marL="3199760" indent="0" algn="ctr">
              <a:buNone/>
              <a:defRPr sz="1600"/>
            </a:lvl8pPr>
            <a:lvl9pPr marL="3656868"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838200" y="6356351"/>
            <a:ext cx="2743200" cy="365125"/>
          </a:xfrm>
          <a:prstGeom prst="rect">
            <a:avLst/>
          </a:prstGeom>
        </p:spPr>
        <p:txBody>
          <a:bodyPr/>
          <a:lstStyle/>
          <a:p>
            <a:pPr defTabSz="914263"/>
            <a:fld id="{3ED3BCA0-88B3-4EE6-B754-9DDE06F2595E}" type="datetime1">
              <a:rPr lang="en-US" smtClean="0">
                <a:solidFill>
                  <a:srgbClr val="242424"/>
                </a:solidFill>
              </a:rPr>
              <a:pPr defTabSz="914263"/>
              <a:t>1/12/21</a:t>
            </a:fld>
            <a:endParaRPr lang="en-US">
              <a:solidFill>
                <a:srgbClr val="242424"/>
              </a:solidFill>
            </a:endParaRP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pPr defTabSz="914263"/>
            <a:endParaRPr lang="en-US">
              <a:solidFill>
                <a:srgbClr val="242424"/>
              </a:solidFill>
            </a:endParaRPr>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pPr defTabSz="914263"/>
            <a:fld id="{C7575539-BFBE-477A-BDB6-9CA7B44D81A5}" type="slidenum">
              <a:rPr lang="en-US" smtClean="0">
                <a:solidFill>
                  <a:srgbClr val="242424"/>
                </a:solidFill>
              </a:rPr>
              <a:pPr defTabSz="914263"/>
              <a:t>‹#›</a:t>
            </a:fld>
            <a:endParaRPr lang="en-US">
              <a:solidFill>
                <a:srgbClr val="242424"/>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4A1D35E-45CD-4240-AF87-4D80C092807E}" type="datetimeFigureOut">
              <a:rPr lang="en-US" smtClean="0"/>
              <a:t>1/12/21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D0E79C-A18E-F848-B338-FBDBB922F123}"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A1D35E-45CD-4240-AF87-4D80C092807E}" type="datetimeFigureOut">
              <a:rPr lang="en-US" smtClean="0"/>
              <a:t>1/12/21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D0E79C-A18E-F848-B338-FBDBB922F123}"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3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4A1D35E-45CD-4240-AF87-4D80C092807E}" type="datetimeFigureOut">
              <a:rPr lang="en-US" smtClean="0"/>
              <a:t>1/12/21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D0E79C-A18E-F848-B338-FBDBB922F123}"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257800"/>
            <a:ext cx="9982200" cy="914400"/>
          </a:xfrm>
        </p:spPr>
        <p:txBody>
          <a:bodyPr anchor="b">
            <a:normAutofit/>
          </a:bodyPr>
          <a:lstStyle>
            <a:lvl1pPr>
              <a:defRPr sz="2800" b="0">
                <a:solidFill>
                  <a:schemeClr val="tx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1292840" cy="512892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300">
                <a:solidFill>
                  <a:schemeClr val="tx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4A1D35E-45CD-4240-AF87-4D80C092807E}" type="datetimeFigureOut">
              <a:rPr lang="en-US" smtClean="0"/>
              <a:t>1/12/21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D0E79C-A18E-F848-B338-FBDBB922F123}"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slideLayout" Target="../slideLayouts/slideLayout50.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42" Type="http://schemas.openxmlformats.org/officeDocument/2006/relationships/slideLayout" Target="../slideLayouts/slideLayout53.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9" Type="http://schemas.openxmlformats.org/officeDocument/2006/relationships/slideLayout" Target="../slideLayouts/slideLayout40.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slideLayout" Target="../slideLayouts/slideLayout51.xml"/><Relationship Id="rId45" Type="http://schemas.openxmlformats.org/officeDocument/2006/relationships/theme" Target="../theme/theme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4" Type="http://schemas.openxmlformats.org/officeDocument/2006/relationships/slideLayout" Target="../slideLayouts/slideLayout55.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43" Type="http://schemas.openxmlformats.org/officeDocument/2006/relationships/slideLayout" Target="../slideLayouts/slideLayout54.xml"/><Relationship Id="rId8" Type="http://schemas.openxmlformats.org/officeDocument/2006/relationships/slideLayout" Target="../slideLayouts/slideLayout19.xml"/><Relationship Id="rId3" Type="http://schemas.openxmlformats.org/officeDocument/2006/relationships/slideLayout" Target="../slideLayouts/slideLayout14.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 Id="rId20" Type="http://schemas.openxmlformats.org/officeDocument/2006/relationships/slideLayout" Target="../slideLayouts/slideLayout31.xml"/><Relationship Id="rId41"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rgbClr val="30303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365760"/>
            <a:ext cx="9692640" cy="1325562"/>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050" b="0">
                <a:solidFill>
                  <a:schemeClr val="tx1">
                    <a:lumMod val="50000"/>
                  </a:schemeClr>
                </a:solidFill>
              </a:defRPr>
            </a:lvl1pPr>
          </a:lstStyle>
          <a:p>
            <a:fld id="{24A1D35E-45CD-4240-AF87-4D80C092807E}" type="datetimeFigureOut">
              <a:rPr lang="en-US" smtClean="0"/>
              <a:t>1/12/21</a:t>
            </a:fld>
            <a:endParaRPr lang="en-US"/>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050">
                <a:solidFill>
                  <a:srgbClr val="969696"/>
                </a:solidFill>
              </a:defRPr>
            </a:lvl1pPr>
          </a:lstStyle>
          <a:p>
            <a:endParaRPr lang="en-US"/>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rgbClr val="777777"/>
                </a:solidFill>
              </a:defRPr>
            </a:lvl1pPr>
          </a:lstStyle>
          <a:p>
            <a:fld id="{95D0E79C-A18E-F848-B338-FBDBB922F123}" type="slidenum">
              <a:rPr lang="en-US" smtClean="0"/>
              <a:t>‹#›</a:t>
            </a:fld>
            <a:endParaRPr lang="en-US"/>
          </a:p>
        </p:txBody>
      </p:sp>
    </p:spTree>
    <p:extLst>
      <p:ext uri="{BB962C8B-B14F-4D97-AF65-F5344CB8AC3E}">
        <p14:creationId xmlns:p14="http://schemas.microsoft.com/office/powerpoint/2010/main" val="1233108778"/>
      </p:ext>
    </p:extLst>
  </p:cSld>
  <p:clrMap bg1="dk1" tx1="lt1" bg2="dk2" tx2="lt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Lst>
  <p:txStyles>
    <p:title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14354111"/>
      </p:ext>
    </p:extLst>
  </p:cSld>
  <p:clrMap bg1="lt1" tx1="dk1" bg2="lt2" tx2="dk2" accent1="accent1" accent2="accent2" accent3="accent3" accent4="accent4" accent5="accent5" accent6="accent6" hlink="hlink" folHlink="folHlink"/>
  <p:sldLayoutIdLst>
    <p:sldLayoutId id="2147483985" r:id="rId1"/>
    <p:sldLayoutId id="2147483986" r:id="rId2"/>
    <p:sldLayoutId id="2147483987" r:id="rId3"/>
    <p:sldLayoutId id="2147483988" r:id="rId4"/>
    <p:sldLayoutId id="2147483989" r:id="rId5"/>
    <p:sldLayoutId id="2147483990" r:id="rId6"/>
    <p:sldLayoutId id="2147483991" r:id="rId7"/>
    <p:sldLayoutId id="2147483992" r:id="rId8"/>
    <p:sldLayoutId id="2147483993" r:id="rId9"/>
    <p:sldLayoutId id="2147483994" r:id="rId10"/>
    <p:sldLayoutId id="2147483995" r:id="rId11"/>
    <p:sldLayoutId id="2147483996" r:id="rId12"/>
    <p:sldLayoutId id="2147483997" r:id="rId13"/>
    <p:sldLayoutId id="2147483998" r:id="rId14"/>
    <p:sldLayoutId id="2147483999" r:id="rId15"/>
    <p:sldLayoutId id="2147484000" r:id="rId16"/>
    <p:sldLayoutId id="2147484001" r:id="rId17"/>
    <p:sldLayoutId id="2147484002" r:id="rId18"/>
    <p:sldLayoutId id="2147484003" r:id="rId19"/>
    <p:sldLayoutId id="2147484004" r:id="rId20"/>
    <p:sldLayoutId id="2147484005" r:id="rId21"/>
    <p:sldLayoutId id="2147484006" r:id="rId22"/>
    <p:sldLayoutId id="2147484007" r:id="rId23"/>
    <p:sldLayoutId id="2147484008" r:id="rId24"/>
    <p:sldLayoutId id="2147484009" r:id="rId25"/>
    <p:sldLayoutId id="2147484010" r:id="rId26"/>
    <p:sldLayoutId id="2147484011" r:id="rId27"/>
    <p:sldLayoutId id="2147484012" r:id="rId28"/>
    <p:sldLayoutId id="2147484013" r:id="rId29"/>
    <p:sldLayoutId id="2147484014" r:id="rId30"/>
    <p:sldLayoutId id="2147484015" r:id="rId31"/>
    <p:sldLayoutId id="2147484016" r:id="rId32"/>
    <p:sldLayoutId id="2147484017" r:id="rId33"/>
    <p:sldLayoutId id="2147484018" r:id="rId34"/>
    <p:sldLayoutId id="2147484019" r:id="rId35"/>
    <p:sldLayoutId id="2147484020" r:id="rId36"/>
    <p:sldLayoutId id="2147484021" r:id="rId37"/>
    <p:sldLayoutId id="2147484022" r:id="rId38"/>
    <p:sldLayoutId id="2147484023" r:id="rId39"/>
    <p:sldLayoutId id="2147484024" r:id="rId40"/>
    <p:sldLayoutId id="2147484025" r:id="rId41"/>
    <p:sldLayoutId id="2147484026" r:id="rId42"/>
    <p:sldLayoutId id="2147484027" r:id="rId43"/>
    <p:sldLayoutId id="2147484028" r:id="rId44"/>
  </p:sldLayoutIdLst>
  <p:txStyles>
    <p:titleStyle>
      <a:lvl1pPr algn="l" defTabSz="914217"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54" indent="-228554" algn="l" defTabSz="914217"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663" indent="-228554" algn="l" defTabSz="91421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771" indent="-228554" algn="l" defTabSz="91421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880" indent="-228554"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6989" indent="-228554"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097" indent="-228554"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206" indent="-228554"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314" indent="-228554"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423" indent="-228554"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217" rtl="0" eaLnBrk="1" latinLnBrk="0" hangingPunct="1">
        <a:defRPr sz="1800" kern="1200">
          <a:solidFill>
            <a:schemeClr val="tx1"/>
          </a:solidFill>
          <a:latin typeface="+mn-lt"/>
          <a:ea typeface="+mn-ea"/>
          <a:cs typeface="+mn-cs"/>
        </a:defRPr>
      </a:lvl1pPr>
      <a:lvl2pPr marL="457109" algn="l" defTabSz="914217" rtl="0" eaLnBrk="1" latinLnBrk="0" hangingPunct="1">
        <a:defRPr sz="1800" kern="1200">
          <a:solidFill>
            <a:schemeClr val="tx1"/>
          </a:solidFill>
          <a:latin typeface="+mn-lt"/>
          <a:ea typeface="+mn-ea"/>
          <a:cs typeface="+mn-cs"/>
        </a:defRPr>
      </a:lvl2pPr>
      <a:lvl3pPr marL="914217" algn="l" defTabSz="914217" rtl="0" eaLnBrk="1" latinLnBrk="0" hangingPunct="1">
        <a:defRPr sz="1800" kern="1200">
          <a:solidFill>
            <a:schemeClr val="tx1"/>
          </a:solidFill>
          <a:latin typeface="+mn-lt"/>
          <a:ea typeface="+mn-ea"/>
          <a:cs typeface="+mn-cs"/>
        </a:defRPr>
      </a:lvl3pPr>
      <a:lvl4pPr marL="1371326" algn="l" defTabSz="914217" rtl="0" eaLnBrk="1" latinLnBrk="0" hangingPunct="1">
        <a:defRPr sz="1800" kern="1200">
          <a:solidFill>
            <a:schemeClr val="tx1"/>
          </a:solidFill>
          <a:latin typeface="+mn-lt"/>
          <a:ea typeface="+mn-ea"/>
          <a:cs typeface="+mn-cs"/>
        </a:defRPr>
      </a:lvl4pPr>
      <a:lvl5pPr marL="1828434" algn="l" defTabSz="914217" rtl="0" eaLnBrk="1" latinLnBrk="0" hangingPunct="1">
        <a:defRPr sz="1800" kern="1200">
          <a:solidFill>
            <a:schemeClr val="tx1"/>
          </a:solidFill>
          <a:latin typeface="+mn-lt"/>
          <a:ea typeface="+mn-ea"/>
          <a:cs typeface="+mn-cs"/>
        </a:defRPr>
      </a:lvl5pPr>
      <a:lvl6pPr marL="2285543" algn="l" defTabSz="914217" rtl="0" eaLnBrk="1" latinLnBrk="0" hangingPunct="1">
        <a:defRPr sz="1800" kern="1200">
          <a:solidFill>
            <a:schemeClr val="tx1"/>
          </a:solidFill>
          <a:latin typeface="+mn-lt"/>
          <a:ea typeface="+mn-ea"/>
          <a:cs typeface="+mn-cs"/>
        </a:defRPr>
      </a:lvl6pPr>
      <a:lvl7pPr marL="2742651" algn="l" defTabSz="914217" rtl="0" eaLnBrk="1" latinLnBrk="0" hangingPunct="1">
        <a:defRPr sz="1800" kern="1200">
          <a:solidFill>
            <a:schemeClr val="tx1"/>
          </a:solidFill>
          <a:latin typeface="+mn-lt"/>
          <a:ea typeface="+mn-ea"/>
          <a:cs typeface="+mn-cs"/>
        </a:defRPr>
      </a:lvl7pPr>
      <a:lvl8pPr marL="3199760" algn="l" defTabSz="914217" rtl="0" eaLnBrk="1" latinLnBrk="0" hangingPunct="1">
        <a:defRPr sz="1800" kern="1200">
          <a:solidFill>
            <a:schemeClr val="tx1"/>
          </a:solidFill>
          <a:latin typeface="+mn-lt"/>
          <a:ea typeface="+mn-ea"/>
          <a:cs typeface="+mn-cs"/>
        </a:defRPr>
      </a:lvl8pPr>
      <a:lvl9pPr marL="3656868" algn="l" defTabSz="91421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681">
          <p15:clr>
            <a:srgbClr val="F26B43"/>
          </p15:clr>
        </p15:guide>
        <p15:guide id="2" orient="horz" pos="432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55.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8" Type="http://schemas.openxmlformats.org/officeDocument/2006/relationships/image" Target="../media/image180.png"/><Relationship Id="rId13" Type="http://schemas.openxmlformats.org/officeDocument/2006/relationships/image" Target="../media/image30.png"/><Relationship Id="rId3" Type="http://schemas.openxmlformats.org/officeDocument/2006/relationships/image" Target="../media/image27.png"/><Relationship Id="rId12"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29.png"/><Relationship Id="rId11" Type="http://schemas.openxmlformats.org/officeDocument/2006/relationships/image" Target="../media/image210.png"/><Relationship Id="rId5" Type="http://schemas.openxmlformats.org/officeDocument/2006/relationships/image" Target="../media/image170.png"/><Relationship Id="rId10" Type="http://schemas.openxmlformats.org/officeDocument/2006/relationships/image" Target="../media/image200.png"/><Relationship Id="rId4" Type="http://schemas.openxmlformats.org/officeDocument/2006/relationships/image" Target="../media/image28.png"/><Relationship Id="rId9" Type="http://schemas.openxmlformats.org/officeDocument/2006/relationships/image" Target="../media/image190.png"/></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5.png"/><Relationship Id="rId10" Type="http://schemas.openxmlformats.org/officeDocument/2006/relationships/image" Target="../media/image1.png"/><Relationship Id="rId4" Type="http://schemas.openxmlformats.org/officeDocument/2006/relationships/image" Target="../media/image34.png"/><Relationship Id="rId9" Type="http://schemas.openxmlformats.org/officeDocument/2006/relationships/image" Target="../media/image39.png"/></Relationships>
</file>

<file path=ppt/slides/_rels/slide17.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image" Target="../media/image12.png"/><Relationship Id="rId7" Type="http://schemas.openxmlformats.org/officeDocument/2006/relationships/diagramData" Target="../diagrams/data1.xml"/><Relationship Id="rId12"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25.png"/><Relationship Id="rId11" Type="http://schemas.microsoft.com/office/2007/relationships/diagramDrawing" Target="../diagrams/drawing1.xml"/><Relationship Id="rId5" Type="http://schemas.openxmlformats.org/officeDocument/2006/relationships/image" Target="../media/image39.png"/><Relationship Id="rId10" Type="http://schemas.openxmlformats.org/officeDocument/2006/relationships/diagramColors" Target="../diagrams/colors1.xml"/><Relationship Id="rId4" Type="http://schemas.openxmlformats.org/officeDocument/2006/relationships/image" Target="../media/image3.png"/><Relationship Id="rId9"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39.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2.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3.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notesSlide" Target="../notesSlides/notesSlide5.xml"/><Relationship Id="rId7" Type="http://schemas.openxmlformats.org/officeDocument/2006/relationships/image" Target="../media/image4.png"/><Relationship Id="rId2" Type="http://schemas.openxmlformats.org/officeDocument/2006/relationships/slideLayout" Target="../slideLayouts/slideLayout7.xml"/><Relationship Id="rId1" Type="http://schemas.openxmlformats.org/officeDocument/2006/relationships/tags" Target="../tags/tag4.xml"/><Relationship Id="rId6" Type="http://schemas.openxmlformats.org/officeDocument/2006/relationships/image" Target="../media/image3.png"/><Relationship Id="rId5" Type="http://schemas.openxmlformats.org/officeDocument/2006/relationships/image" Target="../media/image1.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519953"/>
            <a:ext cx="12192000" cy="3815416"/>
          </a:xfrm>
        </p:spPr>
        <p:txBody>
          <a:bodyPr>
            <a:noAutofit/>
          </a:bodyPr>
          <a:lstStyle/>
          <a:p>
            <a:pPr algn="ctr"/>
            <a:r>
              <a:rPr lang="en-US" sz="6600" cap="none" dirty="0"/>
              <a:t>E-</a:t>
            </a:r>
            <a:r>
              <a:rPr lang="en-US" sz="6600" cap="none" dirty="0" err="1"/>
              <a:t>WarP</a:t>
            </a:r>
            <a:r>
              <a:rPr lang="en-US" sz="6600" cap="none" dirty="0"/>
              <a:t>: </a:t>
            </a:r>
            <a:r>
              <a:rPr lang="en-US" sz="6600" dirty="0"/>
              <a:t>A </a:t>
            </a:r>
            <a:r>
              <a:rPr lang="en-US" sz="6600" cap="none" dirty="0"/>
              <a:t>System-wide Framework for Memory Bandwidth Profiling and Management</a:t>
            </a:r>
            <a:endParaRPr lang="en-US" sz="6600" dirty="0"/>
          </a:p>
        </p:txBody>
      </p:sp>
      <p:sp>
        <p:nvSpPr>
          <p:cNvPr id="3" name="Subtitle 2"/>
          <p:cNvSpPr>
            <a:spLocks noGrp="1"/>
          </p:cNvSpPr>
          <p:nvPr>
            <p:ph type="subTitle" idx="1"/>
          </p:nvPr>
        </p:nvSpPr>
        <p:spPr>
          <a:xfrm>
            <a:off x="340659" y="4462649"/>
            <a:ext cx="11510682" cy="1655762"/>
          </a:xfrm>
        </p:spPr>
        <p:txBody>
          <a:bodyPr/>
          <a:lstStyle/>
          <a:p>
            <a:pPr algn="ctr"/>
            <a:r>
              <a:rPr lang="en-US" dirty="0" err="1"/>
              <a:t>Parul</a:t>
            </a:r>
            <a:r>
              <a:rPr lang="en-US" dirty="0"/>
              <a:t> </a:t>
            </a:r>
            <a:r>
              <a:rPr lang="en-US" dirty="0" err="1"/>
              <a:t>Sohal</a:t>
            </a:r>
            <a:r>
              <a:rPr lang="en-US" dirty="0"/>
              <a:t>, Rohan </a:t>
            </a:r>
            <a:r>
              <a:rPr lang="en-US" dirty="0" err="1"/>
              <a:t>Tabish</a:t>
            </a:r>
            <a:r>
              <a:rPr lang="en-US" dirty="0"/>
              <a:t>, Ulrich </a:t>
            </a:r>
            <a:r>
              <a:rPr lang="en-US" dirty="0" err="1"/>
              <a:t>Drepper</a:t>
            </a:r>
            <a:r>
              <a:rPr lang="en-US" dirty="0"/>
              <a:t>, Renato Mancuso</a:t>
            </a:r>
          </a:p>
          <a:p>
            <a:endParaRPr lang="en-US" dirty="0"/>
          </a:p>
        </p:txBody>
      </p:sp>
      <p:pic>
        <p:nvPicPr>
          <p:cNvPr id="4"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12582" y="10798"/>
            <a:ext cx="879418" cy="6155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00918093"/>
      </p:ext>
    </p:extLst>
  </p:cSld>
  <p:clrMapOvr>
    <a:masterClrMapping/>
  </p:clrMapOvr>
  <mc:AlternateContent xmlns:mc="http://schemas.openxmlformats.org/markup-compatibility/2006" xmlns:p14="http://schemas.microsoft.com/office/powerpoint/2010/main">
    <mc:Choice Requires="p14">
      <p:transition spd="slow" p14:dur="2000" advTm="4559"/>
    </mc:Choice>
    <mc:Fallback xmlns="">
      <p:transition spd="slow" advTm="4559"/>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574424" y="776481"/>
            <a:ext cx="5073034" cy="1830027"/>
          </a:xfrm>
          <a:prstGeom prst="rect">
            <a:avLst/>
          </a:prstGeom>
          <a:ln>
            <a:noFill/>
          </a:ln>
          <a:effectLst>
            <a:outerShdw sx="1000" sy="1000" algn="tl" rotWithShape="0">
              <a:srgbClr val="000000"/>
            </a:outerShdw>
          </a:effectLst>
        </p:spPr>
      </p:pic>
      <p:sp>
        <p:nvSpPr>
          <p:cNvPr id="5" name="TextBox 4"/>
          <p:cNvSpPr txBox="1"/>
          <p:nvPr/>
        </p:nvSpPr>
        <p:spPr>
          <a:xfrm>
            <a:off x="0" y="4549676"/>
            <a:ext cx="11294917" cy="2308324"/>
          </a:xfrm>
          <a:prstGeom prst="rect">
            <a:avLst/>
          </a:prstGeom>
          <a:solidFill>
            <a:schemeClr val="accent4">
              <a:lumMod val="75000"/>
              <a:alpha val="67000"/>
            </a:schemeClr>
          </a:solidFill>
        </p:spPr>
        <p:txBody>
          <a:bodyPr wrap="square" rtlCol="0">
            <a:spAutoFit/>
          </a:bodyPr>
          <a:lstStyle/>
          <a:p>
            <a:endParaRPr lang="en-US" dirty="0"/>
          </a:p>
          <a:p>
            <a:pPr marL="571500" indent="-571500" algn="ctr">
              <a:buFont typeface="Wingdings" charset="2"/>
              <a:buChar char="Ø"/>
            </a:pPr>
            <a:r>
              <a:rPr lang="en-US" sz="3600" dirty="0">
                <a:solidFill>
                  <a:schemeClr val="tx1">
                    <a:lumMod val="95000"/>
                  </a:schemeClr>
                </a:solidFill>
                <a:latin typeface="Raleway" charset="0"/>
                <a:ea typeface="Raleway" charset="0"/>
                <a:cs typeface="Raleway" charset="0"/>
              </a:rPr>
              <a:t>How do we do memory regulation?</a:t>
            </a:r>
          </a:p>
          <a:p>
            <a:pPr marL="571500" indent="-571500" algn="ctr">
              <a:buFont typeface="Wingdings" charset="2"/>
              <a:buChar char="Ø"/>
            </a:pPr>
            <a:r>
              <a:rPr lang="en-US" sz="3600" dirty="0">
                <a:solidFill>
                  <a:schemeClr val="tx1">
                    <a:lumMod val="95000"/>
                  </a:schemeClr>
                </a:solidFill>
                <a:latin typeface="Raleway" charset="0"/>
                <a:ea typeface="Raleway" charset="0"/>
                <a:cs typeface="Raleway" charset="0"/>
              </a:rPr>
              <a:t>How do we predict the temporal behavior under regulation?</a:t>
            </a:r>
          </a:p>
          <a:p>
            <a:pPr algn="ctr"/>
            <a:endParaRPr lang="en-US" dirty="0">
              <a:solidFill>
                <a:schemeClr val="tx1">
                  <a:lumMod val="95000"/>
                </a:schemeClr>
              </a:solidFill>
            </a:endParaRPr>
          </a:p>
        </p:txBody>
      </p:sp>
      <p:sp>
        <p:nvSpPr>
          <p:cNvPr id="6" name="TextBox 5"/>
          <p:cNvSpPr txBox="1"/>
          <p:nvPr/>
        </p:nvSpPr>
        <p:spPr>
          <a:xfrm>
            <a:off x="3748226" y="2826911"/>
            <a:ext cx="4054856" cy="408623"/>
          </a:xfrm>
          <a:prstGeom prst="roundRect">
            <a:avLst/>
          </a:prstGeom>
          <a:solidFill>
            <a:schemeClr val="accent2">
              <a:alpha val="68000"/>
            </a:schemeClr>
          </a:solidFill>
        </p:spPr>
        <p:txBody>
          <a:bodyPr wrap="square" rtlCol="0">
            <a:spAutoFit/>
          </a:bodyPr>
          <a:lstStyle/>
          <a:p>
            <a:pPr algn="ctr"/>
            <a:r>
              <a:rPr lang="en-US">
                <a:solidFill>
                  <a:schemeClr val="tx1">
                    <a:lumMod val="95000"/>
                  </a:schemeClr>
                </a:solidFill>
                <a:latin typeface="Raleway" charset="0"/>
                <a:ea typeface="Raleway" charset="0"/>
                <a:cs typeface="Raleway" charset="0"/>
              </a:rPr>
              <a:t>Model Memory Behavior</a:t>
            </a:r>
            <a:endParaRPr lang="en-US" dirty="0">
              <a:solidFill>
                <a:schemeClr val="tx1">
                  <a:lumMod val="95000"/>
                </a:schemeClr>
              </a:solidFill>
              <a:latin typeface="Raleway" charset="0"/>
              <a:ea typeface="Raleway" charset="0"/>
              <a:cs typeface="Raleway" charset="0"/>
            </a:endParaRPr>
          </a:p>
        </p:txBody>
      </p:sp>
      <p:sp>
        <p:nvSpPr>
          <p:cNvPr id="7" name="TextBox 6"/>
          <p:cNvSpPr txBox="1"/>
          <p:nvPr/>
        </p:nvSpPr>
        <p:spPr>
          <a:xfrm>
            <a:off x="3616654" y="3474415"/>
            <a:ext cx="4318000" cy="408623"/>
          </a:xfrm>
          <a:prstGeom prst="roundRect">
            <a:avLst/>
          </a:prstGeom>
          <a:solidFill>
            <a:schemeClr val="accent2">
              <a:alpha val="68000"/>
            </a:schemeClr>
          </a:solidFill>
        </p:spPr>
        <p:txBody>
          <a:bodyPr wrap="square" rtlCol="0">
            <a:spAutoFit/>
          </a:bodyPr>
          <a:lstStyle/>
          <a:p>
            <a:pPr algn="ctr"/>
            <a:r>
              <a:rPr lang="en-US" dirty="0">
                <a:solidFill>
                  <a:schemeClr val="tx1">
                    <a:lumMod val="95000"/>
                  </a:schemeClr>
                </a:solidFill>
                <a:latin typeface="Raleway" charset="0"/>
                <a:ea typeface="Raleway" charset="0"/>
                <a:cs typeface="Raleway" charset="0"/>
              </a:rPr>
              <a:t>Understand Utilization</a:t>
            </a:r>
          </a:p>
        </p:txBody>
      </p:sp>
      <p:pic>
        <p:nvPicPr>
          <p:cNvPr id="8" name="Picture 7"/>
          <p:cNvPicPr>
            <a:picLocks noChangeAspect="1"/>
          </p:cNvPicPr>
          <p:nvPr/>
        </p:nvPicPr>
        <p:blipFill rotWithShape="1">
          <a:blip r:embed="rId4"/>
          <a:srcRect l="3013" t="9086" r="4962" b="18576"/>
          <a:stretch/>
        </p:blipFill>
        <p:spPr>
          <a:xfrm>
            <a:off x="5868087" y="775116"/>
            <a:ext cx="5218405" cy="1831392"/>
          </a:xfrm>
          <a:prstGeom prst="rect">
            <a:avLst/>
          </a:prstGeom>
          <a:noFill/>
          <a:ln w="88900" cap="sq">
            <a:noFill/>
            <a:miter lim="800000"/>
          </a:ln>
          <a:effectLst/>
          <a:scene3d>
            <a:camera prst="orthographicFront"/>
            <a:lightRig rig="twoPt" dir="t">
              <a:rot lat="0" lon="0" rev="7200000"/>
            </a:lightRig>
          </a:scene3d>
          <a:sp3d>
            <a:bevelT w="25400" h="19050"/>
            <a:contourClr>
              <a:srgbClr val="FFFFFF"/>
            </a:contourClr>
          </a:sp3d>
        </p:spPr>
      </p:pic>
      <p:pic>
        <p:nvPicPr>
          <p:cNvPr id="9"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312582" y="0"/>
            <a:ext cx="879418" cy="6155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16395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p:tgtEl>
                                          <p:spTgt spid="6"/>
                                        </p:tgtEl>
                                        <p:attrNameLst>
                                          <p:attrName>ppt_y</p:attrName>
                                        </p:attrNameLst>
                                      </p:cBhvr>
                                      <p:tavLst>
                                        <p:tav tm="0">
                                          <p:val>
                                            <p:strVal val="#ppt_y+#ppt_h*1.125000"/>
                                          </p:val>
                                        </p:tav>
                                        <p:tav tm="100000">
                                          <p:val>
                                            <p:strVal val="#ppt_y"/>
                                          </p:val>
                                        </p:tav>
                                      </p:tavLst>
                                    </p:anim>
                                    <p:animEffect transition="in" filter="wipe(up)">
                                      <p:cBhvr>
                                        <p:cTn id="8" dur="500"/>
                                        <p:tgtEl>
                                          <p:spTgt spid="6"/>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p:tgtEl>
                                          <p:spTgt spid="2"/>
                                        </p:tgtEl>
                                        <p:attrNameLst>
                                          <p:attrName>ppt_y</p:attrName>
                                        </p:attrNameLst>
                                      </p:cBhvr>
                                      <p:tavLst>
                                        <p:tav tm="0">
                                          <p:val>
                                            <p:strVal val="#ppt_y+#ppt_h*1.125000"/>
                                          </p:val>
                                        </p:tav>
                                        <p:tav tm="100000">
                                          <p:val>
                                            <p:strVal val="#ppt_y"/>
                                          </p:val>
                                        </p:tav>
                                      </p:tavLst>
                                    </p:anim>
                                    <p:animEffect transition="in" filter="wipe(up)">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p:tgtEl>
                                          <p:spTgt spid="7"/>
                                        </p:tgtEl>
                                        <p:attrNameLst>
                                          <p:attrName>ppt_y</p:attrName>
                                        </p:attrNameLst>
                                      </p:cBhvr>
                                      <p:tavLst>
                                        <p:tav tm="0">
                                          <p:val>
                                            <p:strVal val="#ppt_y+#ppt_h*1.125000"/>
                                          </p:val>
                                        </p:tav>
                                        <p:tav tm="100000">
                                          <p:val>
                                            <p:strVal val="#ppt_y"/>
                                          </p:val>
                                        </p:tav>
                                      </p:tavLst>
                                    </p:anim>
                                    <p:animEffect transition="in" filter="wipe(up)">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p:tgtEl>
                                          <p:spTgt spid="8"/>
                                        </p:tgtEl>
                                        <p:attrNameLst>
                                          <p:attrName>ppt_y</p:attrName>
                                        </p:attrNameLst>
                                      </p:cBhvr>
                                      <p:tavLst>
                                        <p:tav tm="0">
                                          <p:val>
                                            <p:strVal val="#ppt_y+#ppt_h*1.125000"/>
                                          </p:val>
                                        </p:tav>
                                        <p:tav tm="100000">
                                          <p:val>
                                            <p:strVal val="#ppt_y"/>
                                          </p:val>
                                        </p:tav>
                                      </p:tavLst>
                                    </p:anim>
                                    <p:animEffect transition="in" filter="wipe(up)">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5">
                                            <p:bg/>
                                          </p:spTgt>
                                        </p:tgtEl>
                                        <p:attrNameLst>
                                          <p:attrName>style.visibility</p:attrName>
                                        </p:attrNameLst>
                                      </p:cBhvr>
                                      <p:to>
                                        <p:strVal val="visible"/>
                                      </p:to>
                                    </p:set>
                                    <p:animEffect transition="in" filter="fade">
                                      <p:cBhvr>
                                        <p:cTn id="31" dur="500"/>
                                        <p:tgtEl>
                                          <p:spTgt spid="5">
                                            <p:bg/>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5">
                                            <p:txEl>
                                              <p:pRg st="1" end="1"/>
                                            </p:txEl>
                                          </p:spTgt>
                                        </p:tgtEl>
                                        <p:attrNameLst>
                                          <p:attrName>style.visibility</p:attrName>
                                        </p:attrNameLst>
                                      </p:cBhvr>
                                      <p:to>
                                        <p:strVal val="visible"/>
                                      </p:to>
                                    </p:set>
                                    <p:animEffect transition="in" filter="fade">
                                      <p:cBhvr>
                                        <p:cTn id="36" dur="500"/>
                                        <p:tgtEl>
                                          <p:spTgt spid="5">
                                            <p:txEl>
                                              <p:pRg st="1" end="1"/>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5">
                                            <p:txEl>
                                              <p:pRg st="2" end="2"/>
                                            </p:txEl>
                                          </p:spTgt>
                                        </p:tgtEl>
                                        <p:attrNameLst>
                                          <p:attrName>style.visibility</p:attrName>
                                        </p:attrNameLst>
                                      </p:cBhvr>
                                      <p:to>
                                        <p:strVal val="visible"/>
                                      </p:to>
                                    </p:set>
                                    <p:animEffect transition="in" filter="fade">
                                      <p:cBhvr>
                                        <p:cTn id="41"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P spid="6" grpId="0" animBg="1"/>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14"/>
          <p:cNvSpPr/>
          <p:nvPr/>
        </p:nvSpPr>
        <p:spPr>
          <a:xfrm>
            <a:off x="5710917" y="1318436"/>
            <a:ext cx="5647466" cy="3135321"/>
          </a:xfrm>
          <a:prstGeom prst="roundRect">
            <a:avLst>
              <a:gd name="adj" fmla="val 4010"/>
            </a:avLst>
          </a:prstGeom>
          <a:noFill/>
          <a:ln w="571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endParaRPr lang="en-US">
              <a:solidFill>
                <a:srgbClr val="F9F9F9"/>
              </a:solidFill>
            </a:endParaRPr>
          </a:p>
        </p:txBody>
      </p:sp>
      <p:sp>
        <p:nvSpPr>
          <p:cNvPr id="62" name="Oval 6"/>
          <p:cNvSpPr/>
          <p:nvPr/>
        </p:nvSpPr>
        <p:spPr>
          <a:xfrm rot="10800000">
            <a:off x="655831" y="4835872"/>
            <a:ext cx="4730808" cy="108571"/>
          </a:xfrm>
          <a:custGeom>
            <a:avLst/>
            <a:gdLst/>
            <a:ahLst/>
            <a:cxnLst/>
            <a:rect l="l" t="t" r="r" b="b"/>
            <a:pathLst>
              <a:path w="4948680" h="217170">
                <a:moveTo>
                  <a:pt x="0" y="0"/>
                </a:moveTo>
                <a:lnTo>
                  <a:pt x="4948680" y="0"/>
                </a:lnTo>
                <a:cubicBezTo>
                  <a:pt x="4948680" y="119940"/>
                  <a:pt x="3840880" y="217170"/>
                  <a:pt x="2474340" y="217170"/>
                </a:cubicBezTo>
                <a:cubicBezTo>
                  <a:pt x="1107800" y="217170"/>
                  <a:pt x="0" y="119940"/>
                  <a:pt x="0" y="0"/>
                </a:cubicBezTo>
                <a:close/>
              </a:path>
            </a:pathLst>
          </a:custGeom>
          <a:solidFill>
            <a:srgbClr val="47B2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endParaRPr lang="en-US">
              <a:solidFill>
                <a:srgbClr val="F9F9F9"/>
              </a:solidFill>
            </a:endParaRPr>
          </a:p>
        </p:txBody>
      </p:sp>
      <p:sp>
        <p:nvSpPr>
          <p:cNvPr id="75" name="Oval 6"/>
          <p:cNvSpPr/>
          <p:nvPr/>
        </p:nvSpPr>
        <p:spPr>
          <a:xfrm rot="10800000">
            <a:off x="5791758" y="3073664"/>
            <a:ext cx="5445431" cy="108571"/>
          </a:xfrm>
          <a:custGeom>
            <a:avLst/>
            <a:gdLst/>
            <a:ahLst/>
            <a:cxnLst/>
            <a:rect l="l" t="t" r="r" b="b"/>
            <a:pathLst>
              <a:path w="4948680" h="217170">
                <a:moveTo>
                  <a:pt x="0" y="0"/>
                </a:moveTo>
                <a:lnTo>
                  <a:pt x="4948680" y="0"/>
                </a:lnTo>
                <a:cubicBezTo>
                  <a:pt x="4948680" y="119940"/>
                  <a:pt x="3840880" y="217170"/>
                  <a:pt x="2474340" y="217170"/>
                </a:cubicBezTo>
                <a:cubicBezTo>
                  <a:pt x="1107800" y="217170"/>
                  <a:pt x="0" y="119940"/>
                  <a:pt x="0"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endParaRPr lang="en-US">
              <a:solidFill>
                <a:srgbClr val="F9F9F9"/>
              </a:solidFill>
            </a:endParaRPr>
          </a:p>
        </p:txBody>
      </p:sp>
      <p:sp>
        <p:nvSpPr>
          <p:cNvPr id="56" name="Rectangle 55"/>
          <p:cNvSpPr/>
          <p:nvPr/>
        </p:nvSpPr>
        <p:spPr>
          <a:xfrm>
            <a:off x="5791760" y="1424373"/>
            <a:ext cx="2474017" cy="1530164"/>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endParaRPr lang="en-US" dirty="0">
              <a:solidFill>
                <a:srgbClr val="242424"/>
              </a:solidFill>
            </a:endParaRPr>
          </a:p>
        </p:txBody>
      </p:sp>
      <p:sp>
        <p:nvSpPr>
          <p:cNvPr id="65" name="Rectangle 3"/>
          <p:cNvSpPr/>
          <p:nvPr/>
        </p:nvSpPr>
        <p:spPr>
          <a:xfrm>
            <a:off x="0" y="6697"/>
            <a:ext cx="8763173" cy="1110198"/>
          </a:xfrm>
          <a:prstGeom prst="rect">
            <a:avLst/>
          </a:prstGeom>
          <a:solidFill>
            <a:schemeClr val="tx1">
              <a:lumMod val="75000"/>
              <a:lumOff val="25000"/>
            </a:schemeClr>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endParaRPr lang="en-US">
              <a:solidFill>
                <a:srgbClr val="F9F9F9"/>
              </a:solidFill>
            </a:endParaRPr>
          </a:p>
        </p:txBody>
      </p:sp>
      <p:sp>
        <p:nvSpPr>
          <p:cNvPr id="66" name="Content Placeholder 2"/>
          <p:cNvSpPr txBox="1">
            <a:spLocks/>
          </p:cNvSpPr>
          <p:nvPr/>
        </p:nvSpPr>
        <p:spPr>
          <a:xfrm>
            <a:off x="3343747" y="228612"/>
            <a:ext cx="5296208" cy="672352"/>
          </a:xfrm>
          <a:prstGeom prst="rect">
            <a:avLst/>
          </a:prstGeom>
        </p:spPr>
        <p:txBody>
          <a:bodyPr vert="horz" lIns="45714" tIns="22857" rIns="45714" bIns="22857"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it-IT" sz="3999" dirty="0">
                <a:solidFill>
                  <a:srgbClr val="F9F9F9"/>
                </a:solidFill>
                <a:latin typeface="Raleway Light" pitchFamily="34" charset="0"/>
              </a:rPr>
              <a:t>of Main Memory BW</a:t>
            </a:r>
            <a:endParaRPr lang="it-IT" sz="4799" dirty="0">
              <a:solidFill>
                <a:srgbClr val="F9F9F9"/>
              </a:solidFill>
              <a:latin typeface="Raleway Light" pitchFamily="34" charset="0"/>
            </a:endParaRPr>
          </a:p>
        </p:txBody>
      </p:sp>
      <p:sp>
        <p:nvSpPr>
          <p:cNvPr id="39" name="Content Placeholder 2"/>
          <p:cNvSpPr txBox="1">
            <a:spLocks/>
          </p:cNvSpPr>
          <p:nvPr/>
        </p:nvSpPr>
        <p:spPr>
          <a:xfrm>
            <a:off x="440321" y="228612"/>
            <a:ext cx="2916805" cy="672352"/>
          </a:xfrm>
          <a:prstGeom prst="rect">
            <a:avLst/>
          </a:prstGeom>
        </p:spPr>
        <p:txBody>
          <a:bodyPr vert="horz" lIns="45714" tIns="22857" rIns="45714" bIns="22857"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it-IT" sz="3999" dirty="0">
                <a:solidFill>
                  <a:srgbClr val="F9F9F9"/>
                </a:solidFill>
                <a:latin typeface="Raleway ExtraBold" pitchFamily="34" charset="0"/>
              </a:rPr>
              <a:t>Regulation</a:t>
            </a:r>
            <a:endParaRPr lang="it-IT" sz="4799" dirty="0">
              <a:solidFill>
                <a:srgbClr val="F9F9F9"/>
              </a:solidFill>
              <a:latin typeface="Raleway ExtraBold" pitchFamily="34" charset="0"/>
            </a:endParaRPr>
          </a:p>
        </p:txBody>
      </p:sp>
      <p:sp>
        <p:nvSpPr>
          <p:cNvPr id="52" name="Rectangle 51"/>
          <p:cNvSpPr/>
          <p:nvPr/>
        </p:nvSpPr>
        <p:spPr>
          <a:xfrm>
            <a:off x="5994929" y="1577596"/>
            <a:ext cx="953840" cy="95384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r>
              <a:rPr lang="en-US" sz="2000" dirty="0">
                <a:solidFill>
                  <a:srgbClr val="F9F9F9"/>
                </a:solidFill>
                <a:latin typeface="Lato Black" pitchFamily="34" charset="0"/>
                <a:cs typeface="Lato Black" pitchFamily="34" charset="0"/>
              </a:rPr>
              <a:t>C1</a:t>
            </a:r>
          </a:p>
        </p:txBody>
      </p:sp>
      <p:sp>
        <p:nvSpPr>
          <p:cNvPr id="53" name="Rectangle 52"/>
          <p:cNvSpPr/>
          <p:nvPr/>
        </p:nvSpPr>
        <p:spPr>
          <a:xfrm>
            <a:off x="7125111" y="1577596"/>
            <a:ext cx="953840" cy="95384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r>
              <a:rPr lang="en-US" sz="2000" dirty="0">
                <a:solidFill>
                  <a:srgbClr val="F9F9F9"/>
                </a:solidFill>
                <a:latin typeface="Lato Black" pitchFamily="34" charset="0"/>
                <a:cs typeface="Lato Black" pitchFamily="34" charset="0"/>
              </a:rPr>
              <a:t>C2</a:t>
            </a:r>
          </a:p>
        </p:txBody>
      </p:sp>
      <p:sp>
        <p:nvSpPr>
          <p:cNvPr id="57" name="Rectangle 56"/>
          <p:cNvSpPr/>
          <p:nvPr/>
        </p:nvSpPr>
        <p:spPr>
          <a:xfrm>
            <a:off x="8763173" y="1424373"/>
            <a:ext cx="2474017" cy="1530164"/>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endParaRPr lang="en-US" dirty="0">
              <a:solidFill>
                <a:srgbClr val="242424"/>
              </a:solidFill>
            </a:endParaRPr>
          </a:p>
        </p:txBody>
      </p:sp>
      <p:sp>
        <p:nvSpPr>
          <p:cNvPr id="54" name="Rectangle 53"/>
          <p:cNvSpPr/>
          <p:nvPr/>
        </p:nvSpPr>
        <p:spPr>
          <a:xfrm>
            <a:off x="8965539" y="1577596"/>
            <a:ext cx="953840" cy="95384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r>
              <a:rPr lang="en-US" sz="2000" dirty="0">
                <a:solidFill>
                  <a:srgbClr val="F9F9F9"/>
                </a:solidFill>
                <a:latin typeface="Lato Black" pitchFamily="34" charset="0"/>
                <a:cs typeface="Lato Black" pitchFamily="34" charset="0"/>
              </a:rPr>
              <a:t>C3</a:t>
            </a:r>
          </a:p>
        </p:txBody>
      </p:sp>
      <p:sp>
        <p:nvSpPr>
          <p:cNvPr id="55" name="Rectangle 54"/>
          <p:cNvSpPr/>
          <p:nvPr/>
        </p:nvSpPr>
        <p:spPr>
          <a:xfrm>
            <a:off x="10095721" y="1577596"/>
            <a:ext cx="953840" cy="95384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r>
              <a:rPr lang="en-US" sz="2000" dirty="0">
                <a:solidFill>
                  <a:srgbClr val="F9F9F9"/>
                </a:solidFill>
                <a:latin typeface="Lato Black" pitchFamily="34" charset="0"/>
                <a:cs typeface="Lato Black" pitchFamily="34" charset="0"/>
              </a:rPr>
              <a:t>C4</a:t>
            </a:r>
          </a:p>
        </p:txBody>
      </p:sp>
      <p:sp>
        <p:nvSpPr>
          <p:cNvPr id="58" name="Rectangle 57"/>
          <p:cNvSpPr/>
          <p:nvPr/>
        </p:nvSpPr>
        <p:spPr>
          <a:xfrm>
            <a:off x="630707" y="1577596"/>
            <a:ext cx="1375447" cy="95384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r>
              <a:rPr lang="en-US" sz="2000" dirty="0">
                <a:solidFill>
                  <a:srgbClr val="F9F9F9"/>
                </a:solidFill>
                <a:latin typeface="Lato Black" pitchFamily="34" charset="0"/>
                <a:cs typeface="Lato Black" pitchFamily="34" charset="0"/>
              </a:rPr>
              <a:t>ACCEL1</a:t>
            </a:r>
          </a:p>
        </p:txBody>
      </p:sp>
      <p:sp>
        <p:nvSpPr>
          <p:cNvPr id="59" name="Rectangle 58"/>
          <p:cNvSpPr/>
          <p:nvPr/>
        </p:nvSpPr>
        <p:spPr>
          <a:xfrm>
            <a:off x="2868071" y="1577596"/>
            <a:ext cx="1375447" cy="953840"/>
          </a:xfrm>
          <a:prstGeom prst="rect">
            <a:avLst/>
          </a:prstGeom>
          <a:solidFill>
            <a:srgbClr val="FF7F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r>
              <a:rPr lang="en-US" sz="2000" dirty="0">
                <a:solidFill>
                  <a:srgbClr val="F9F9F9"/>
                </a:solidFill>
                <a:latin typeface="Lato Black" pitchFamily="34" charset="0"/>
                <a:cs typeface="Lato Black" pitchFamily="34" charset="0"/>
              </a:rPr>
              <a:t>ACCEL2</a:t>
            </a:r>
          </a:p>
        </p:txBody>
      </p:sp>
      <p:sp>
        <p:nvSpPr>
          <p:cNvPr id="60" name="Rectangle 59"/>
          <p:cNvSpPr/>
          <p:nvPr/>
        </p:nvSpPr>
        <p:spPr>
          <a:xfrm>
            <a:off x="2096952" y="1577596"/>
            <a:ext cx="687723" cy="95384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r>
              <a:rPr lang="en-US" sz="1600" dirty="0">
                <a:solidFill>
                  <a:srgbClr val="F9F9F9"/>
                </a:solidFill>
                <a:latin typeface="Lato Black" pitchFamily="34" charset="0"/>
                <a:cs typeface="Lato Black" pitchFamily="34" charset="0"/>
              </a:rPr>
              <a:t>SYS</a:t>
            </a:r>
          </a:p>
          <a:p>
            <a:pPr algn="ctr" defTabSz="914263"/>
            <a:r>
              <a:rPr lang="en-US" sz="1400" dirty="0">
                <a:solidFill>
                  <a:srgbClr val="F9F9F9"/>
                </a:solidFill>
                <a:latin typeface="Lato Black" pitchFamily="34" charset="0"/>
                <a:cs typeface="Lato Black" pitchFamily="34" charset="0"/>
              </a:rPr>
              <a:t>DMA1</a:t>
            </a:r>
          </a:p>
        </p:txBody>
      </p:sp>
      <p:sp>
        <p:nvSpPr>
          <p:cNvPr id="61" name="Rectangle 60"/>
          <p:cNvSpPr/>
          <p:nvPr/>
        </p:nvSpPr>
        <p:spPr>
          <a:xfrm>
            <a:off x="4334317" y="1577596"/>
            <a:ext cx="687723" cy="953840"/>
          </a:xfrm>
          <a:prstGeom prst="rect">
            <a:avLst/>
          </a:prstGeom>
          <a:solidFill>
            <a:srgbClr val="FF7F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r>
              <a:rPr lang="en-US" sz="1600" dirty="0">
                <a:solidFill>
                  <a:srgbClr val="F9F9F9"/>
                </a:solidFill>
                <a:latin typeface="Lato Black" pitchFamily="34" charset="0"/>
                <a:cs typeface="Lato Black" pitchFamily="34" charset="0"/>
              </a:rPr>
              <a:t>SYS</a:t>
            </a:r>
          </a:p>
          <a:p>
            <a:pPr algn="ctr" defTabSz="914263"/>
            <a:r>
              <a:rPr lang="en-US" sz="1400" dirty="0">
                <a:solidFill>
                  <a:srgbClr val="F9F9F9"/>
                </a:solidFill>
                <a:latin typeface="Lato Black" pitchFamily="34" charset="0"/>
                <a:cs typeface="Lato Black" pitchFamily="34" charset="0"/>
              </a:rPr>
              <a:t>DMA2</a:t>
            </a:r>
          </a:p>
        </p:txBody>
      </p:sp>
      <p:cxnSp>
        <p:nvCxnSpPr>
          <p:cNvPr id="132" name="Straight Arrow Connector 131"/>
          <p:cNvCxnSpPr/>
          <p:nvPr/>
        </p:nvCxnSpPr>
        <p:spPr>
          <a:xfrm>
            <a:off x="4686490" y="2509965"/>
            <a:ext cx="0" cy="2868022"/>
          </a:xfrm>
          <a:prstGeom prst="straightConnector1">
            <a:avLst/>
          </a:prstGeom>
          <a:ln w="127000">
            <a:solidFill>
              <a:srgbClr val="FF7F0E"/>
            </a:solidFill>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a:off x="3524393" y="2509965"/>
            <a:ext cx="0" cy="2868022"/>
          </a:xfrm>
          <a:prstGeom prst="straightConnector1">
            <a:avLst/>
          </a:prstGeom>
          <a:ln w="127000">
            <a:solidFill>
              <a:srgbClr val="FF7F0E"/>
            </a:solidFill>
            <a:tailEnd type="arrow"/>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a:off x="1346050" y="2509965"/>
            <a:ext cx="0" cy="2907596"/>
          </a:xfrm>
          <a:prstGeom prst="straightConnector1">
            <a:avLst/>
          </a:prstGeom>
          <a:ln w="127000">
            <a:solidFill>
              <a:srgbClr val="002060"/>
            </a:solidFill>
            <a:tailEnd type="arrow"/>
          </a:ln>
        </p:spPr>
        <p:style>
          <a:lnRef idx="1">
            <a:schemeClr val="accent1"/>
          </a:lnRef>
          <a:fillRef idx="0">
            <a:schemeClr val="accent1"/>
          </a:fillRef>
          <a:effectRef idx="0">
            <a:schemeClr val="accent1"/>
          </a:effectRef>
          <a:fontRef idx="minor">
            <a:schemeClr val="tx1"/>
          </a:fontRef>
        </p:style>
      </p:cxnSp>
      <p:pic>
        <p:nvPicPr>
          <p:cNvPr id="73" name="Picture 7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12582" y="-8952"/>
            <a:ext cx="879418" cy="6155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513206" y="5417561"/>
            <a:ext cx="11073621" cy="1439992"/>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endParaRPr lang="en-US" sz="2699" dirty="0">
              <a:solidFill>
                <a:srgbClr val="F9F9F9"/>
              </a:solidFill>
            </a:endParaRPr>
          </a:p>
          <a:p>
            <a:pPr algn="ctr" defTabSz="914263"/>
            <a:r>
              <a:rPr lang="en-US" sz="2699" dirty="0">
                <a:solidFill>
                  <a:srgbClr val="F9F9F9"/>
                </a:solidFill>
              </a:rPr>
              <a:t>Interconnect + ARM </a:t>
            </a:r>
            <a:r>
              <a:rPr lang="en-US" sz="2699" dirty="0" err="1">
                <a:solidFill>
                  <a:srgbClr val="F9F9F9"/>
                </a:solidFill>
              </a:rPr>
              <a:t>QoS</a:t>
            </a:r>
            <a:r>
              <a:rPr lang="en-US" sz="2699" dirty="0">
                <a:solidFill>
                  <a:srgbClr val="F9F9F9"/>
                </a:solidFill>
              </a:rPr>
              <a:t> 301 (or 400)</a:t>
            </a:r>
          </a:p>
        </p:txBody>
      </p:sp>
      <p:cxnSp>
        <p:nvCxnSpPr>
          <p:cNvPr id="79" name="Straight Arrow Connector 78"/>
          <p:cNvCxnSpPr/>
          <p:nvPr/>
        </p:nvCxnSpPr>
        <p:spPr>
          <a:xfrm>
            <a:off x="2451576" y="2509965"/>
            <a:ext cx="0" cy="2907596"/>
          </a:xfrm>
          <a:prstGeom prst="straightConnector1">
            <a:avLst/>
          </a:prstGeom>
          <a:ln w="127000">
            <a:solidFill>
              <a:srgbClr val="002060"/>
            </a:solidFill>
            <a:tailEnd type="arrow"/>
          </a:ln>
        </p:spPr>
        <p:style>
          <a:lnRef idx="1">
            <a:schemeClr val="accent1"/>
          </a:lnRef>
          <a:fillRef idx="0">
            <a:schemeClr val="accent1"/>
          </a:fillRef>
          <a:effectRef idx="0">
            <a:schemeClr val="accent1"/>
          </a:effectRef>
          <a:fontRef idx="minor">
            <a:schemeClr val="tx1"/>
          </a:fontRef>
        </p:style>
      </p:cxnSp>
      <p:grpSp>
        <p:nvGrpSpPr>
          <p:cNvPr id="3" name="Group 2"/>
          <p:cNvGrpSpPr/>
          <p:nvPr/>
        </p:nvGrpSpPr>
        <p:grpSpPr>
          <a:xfrm>
            <a:off x="6439782" y="2531436"/>
            <a:ext cx="4153422" cy="2886125"/>
            <a:chOff x="12881241" y="5062639"/>
            <a:chExt cx="8307926" cy="5773001"/>
          </a:xfrm>
        </p:grpSpPr>
        <p:cxnSp>
          <p:nvCxnSpPr>
            <p:cNvPr id="84" name="Straight Arrow Connector 83"/>
            <p:cNvCxnSpPr/>
            <p:nvPr/>
          </p:nvCxnSpPr>
          <p:spPr>
            <a:xfrm flipH="1">
              <a:off x="12881241" y="8279476"/>
              <a:ext cx="8307926" cy="0"/>
            </a:xfrm>
            <a:prstGeom prst="straightConnector1">
              <a:avLst/>
            </a:prstGeom>
            <a:ln w="127000">
              <a:solidFill>
                <a:srgbClr val="0070C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2" name="Group 1"/>
            <p:cNvGrpSpPr/>
            <p:nvPr/>
          </p:nvGrpSpPr>
          <p:grpSpPr>
            <a:xfrm>
              <a:off x="12945382" y="5062639"/>
              <a:ext cx="8186028" cy="5773001"/>
              <a:chOff x="12945382" y="5062639"/>
              <a:chExt cx="8186028" cy="5773001"/>
            </a:xfrm>
          </p:grpSpPr>
          <p:cxnSp>
            <p:nvCxnSpPr>
              <p:cNvPr id="6" name="Straight Arrow Connector 5"/>
              <p:cNvCxnSpPr>
                <a:stCxn id="52" idx="2"/>
              </p:cNvCxnSpPr>
              <p:nvPr/>
            </p:nvCxnSpPr>
            <p:spPr>
              <a:xfrm>
                <a:off x="12945382" y="5062639"/>
                <a:ext cx="0" cy="3216837"/>
              </a:xfrm>
              <a:prstGeom prst="straightConnector1">
                <a:avLst/>
              </a:prstGeom>
              <a:ln w="127000">
                <a:solidFill>
                  <a:srgbClr val="0070C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p:nvPr/>
            </p:nvCxnSpPr>
            <p:spPr>
              <a:xfrm>
                <a:off x="15206041" y="5062639"/>
                <a:ext cx="0" cy="3216837"/>
              </a:xfrm>
              <a:prstGeom prst="straightConnector1">
                <a:avLst/>
              </a:prstGeom>
              <a:ln w="127000">
                <a:solidFill>
                  <a:srgbClr val="0070C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0" name="Straight Arrow Connector 69"/>
              <p:cNvCxnSpPr/>
              <p:nvPr/>
            </p:nvCxnSpPr>
            <p:spPr>
              <a:xfrm>
                <a:off x="18887376" y="5062639"/>
                <a:ext cx="0" cy="3216837"/>
              </a:xfrm>
              <a:prstGeom prst="straightConnector1">
                <a:avLst/>
              </a:prstGeom>
              <a:ln w="127000">
                <a:solidFill>
                  <a:srgbClr val="0070C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1" name="Straight Arrow Connector 70"/>
              <p:cNvCxnSpPr/>
              <p:nvPr/>
            </p:nvCxnSpPr>
            <p:spPr>
              <a:xfrm>
                <a:off x="21131410" y="5062639"/>
                <a:ext cx="0" cy="3216837"/>
              </a:xfrm>
              <a:prstGeom prst="straightConnector1">
                <a:avLst/>
              </a:prstGeom>
              <a:ln w="127000">
                <a:solidFill>
                  <a:srgbClr val="0070C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3" name="Straight Arrow Connector 82"/>
              <p:cNvCxnSpPr/>
              <p:nvPr/>
            </p:nvCxnSpPr>
            <p:spPr>
              <a:xfrm>
                <a:off x="17031163" y="8279476"/>
                <a:ext cx="0" cy="2556164"/>
              </a:xfrm>
              <a:prstGeom prst="straightConnector1">
                <a:avLst/>
              </a:prstGeom>
              <a:ln w="127000">
                <a:solidFill>
                  <a:srgbClr val="0070C0"/>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8" name="Group 7"/>
          <p:cNvGrpSpPr/>
          <p:nvPr/>
        </p:nvGrpSpPr>
        <p:grpSpPr>
          <a:xfrm>
            <a:off x="7361507" y="3357620"/>
            <a:ext cx="1039918" cy="528030"/>
            <a:chOff x="14724931" y="6715221"/>
            <a:chExt cx="2080108" cy="1056198"/>
          </a:xfrm>
        </p:grpSpPr>
        <p:grpSp>
          <p:nvGrpSpPr>
            <p:cNvPr id="85" name="Group 84"/>
            <p:cNvGrpSpPr/>
            <p:nvPr/>
          </p:nvGrpSpPr>
          <p:grpSpPr>
            <a:xfrm>
              <a:off x="14724931" y="6809200"/>
              <a:ext cx="962219" cy="962219"/>
              <a:chOff x="1534886" y="10574761"/>
              <a:chExt cx="962219" cy="962219"/>
            </a:xfrm>
          </p:grpSpPr>
          <p:sp>
            <p:nvSpPr>
              <p:cNvPr id="86" name="Oval 85"/>
              <p:cNvSpPr/>
              <p:nvPr/>
            </p:nvSpPr>
            <p:spPr>
              <a:xfrm>
                <a:off x="1534886" y="10574761"/>
                <a:ext cx="962219" cy="96221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endParaRPr lang="en-US" sz="1200">
                  <a:solidFill>
                    <a:srgbClr val="F9F9F9"/>
                  </a:solidFill>
                </a:endParaRPr>
              </a:p>
            </p:txBody>
          </p:sp>
          <p:pic>
            <p:nvPicPr>
              <p:cNvPr id="8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6293" y="10656168"/>
                <a:ext cx="799403" cy="799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mc:AlternateContent xmlns:mc="http://schemas.openxmlformats.org/markup-compatibility/2006" xmlns:a14="http://schemas.microsoft.com/office/drawing/2010/main">
          <mc:Choice Requires="a14">
            <p:sp>
              <p:nvSpPr>
                <p:cNvPr id="88" name="TextBox 87"/>
                <p:cNvSpPr txBox="1"/>
                <p:nvPr/>
              </p:nvSpPr>
              <p:spPr>
                <a:xfrm>
                  <a:off x="15687151" y="6715221"/>
                  <a:ext cx="1117888" cy="702080"/>
                </a:xfrm>
                <a:prstGeom prst="rect">
                  <a:avLst/>
                </a:prstGeom>
                <a:noFill/>
              </p:spPr>
              <p:txBody>
                <a:bodyPr wrap="none" lIns="0" tIns="0" rIns="0" bIns="0" rtlCol="0">
                  <a:spAutoFit/>
                </a:bodyPr>
                <a:lstStyle/>
                <a:p>
                  <a:pPr defTabSz="914263"/>
                  <a14:m>
                    <m:oMathPara xmlns:m="http://schemas.openxmlformats.org/officeDocument/2006/math">
                      <m:oMathParaPr>
                        <m:jc m:val="centerGroup"/>
                      </m:oMathParaPr>
                      <m:oMath xmlns:m="http://schemas.openxmlformats.org/officeDocument/2006/math">
                        <m:sSubSup>
                          <m:sSubSupPr>
                            <m:ctrlPr>
                              <a:rPr lang="en-US" sz="2000" b="1" i="1" smtClean="0">
                                <a:solidFill>
                                  <a:srgbClr val="242424">
                                    <a:lumMod val="75000"/>
                                    <a:lumOff val="25000"/>
                                  </a:srgbClr>
                                </a:solidFill>
                                <a:latin typeface="Cambria Math" panose="02040503050406030204" pitchFamily="18" charset="0"/>
                              </a:rPr>
                            </m:ctrlPr>
                          </m:sSubSupPr>
                          <m:e>
                            <m:r>
                              <a:rPr lang="en-US" sz="2000" b="1" i="1">
                                <a:solidFill>
                                  <a:srgbClr val="242424">
                                    <a:lumMod val="75000"/>
                                    <a:lumOff val="25000"/>
                                  </a:srgbClr>
                                </a:solidFill>
                                <a:latin typeface="Cambria Math"/>
                              </a:rPr>
                              <m:t>𝑸</m:t>
                            </m:r>
                          </m:e>
                          <m:sub>
                            <m:r>
                              <a:rPr lang="en-US" sz="2000" b="1" i="1" smtClean="0">
                                <a:solidFill>
                                  <a:srgbClr val="242424">
                                    <a:lumMod val="75000"/>
                                    <a:lumOff val="25000"/>
                                  </a:srgbClr>
                                </a:solidFill>
                                <a:latin typeface="Cambria Math" charset="0"/>
                              </a:rPr>
                              <m:t>𝒎𝒈</m:t>
                            </m:r>
                          </m:sub>
                          <m:sup>
                            <m:r>
                              <a:rPr lang="en-US" sz="2000" b="1" i="1" smtClean="0">
                                <a:solidFill>
                                  <a:srgbClr val="242424">
                                    <a:lumMod val="75000"/>
                                    <a:lumOff val="25000"/>
                                  </a:srgbClr>
                                </a:solidFill>
                                <a:latin typeface="Cambria Math" charset="0"/>
                              </a:rPr>
                              <m:t>𝟐</m:t>
                            </m:r>
                          </m:sup>
                        </m:sSubSup>
                      </m:oMath>
                    </m:oMathPara>
                  </a14:m>
                  <a:endParaRPr lang="en-US" sz="2000" b="1" dirty="0">
                    <a:solidFill>
                      <a:srgbClr val="242424">
                        <a:lumMod val="75000"/>
                        <a:lumOff val="25000"/>
                      </a:srgbClr>
                    </a:solidFill>
                    <a:latin typeface="Raleway" panose="020B0503030101060003" pitchFamily="34" charset="0"/>
                  </a:endParaRPr>
                </a:p>
              </p:txBody>
            </p:sp>
          </mc:Choice>
          <mc:Fallback xmlns="">
            <p:sp>
              <p:nvSpPr>
                <p:cNvPr id="88" name="TextBox 87"/>
                <p:cNvSpPr txBox="1">
                  <a:spLocks noRot="1" noChangeAspect="1" noMove="1" noResize="1" noEditPoints="1" noAdjustHandles="1" noChangeArrowheads="1" noChangeShapeType="1" noTextEdit="1"/>
                </p:cNvSpPr>
                <p:nvPr/>
              </p:nvSpPr>
              <p:spPr>
                <a:xfrm>
                  <a:off x="15687151" y="6715221"/>
                  <a:ext cx="1117888" cy="702080"/>
                </a:xfrm>
                <a:prstGeom prst="rect">
                  <a:avLst/>
                </a:prstGeom>
                <a:blipFill rotWithShape="0">
                  <a:blip r:embed="rId4"/>
                  <a:stretch>
                    <a:fillRect l="-15385" r="-6593" b="-21053"/>
                  </a:stretch>
                </a:blipFill>
              </p:spPr>
              <p:txBody>
                <a:bodyPr/>
                <a:lstStyle/>
                <a:p>
                  <a:r>
                    <a:rPr lang="en-US">
                      <a:noFill/>
                    </a:rPr>
                    <a:t> </a:t>
                  </a:r>
                </a:p>
              </p:txBody>
            </p:sp>
          </mc:Fallback>
        </mc:AlternateContent>
      </p:grpSp>
      <p:grpSp>
        <p:nvGrpSpPr>
          <p:cNvPr id="9" name="Group 8"/>
          <p:cNvGrpSpPr/>
          <p:nvPr/>
        </p:nvGrpSpPr>
        <p:grpSpPr>
          <a:xfrm>
            <a:off x="9201936" y="3357620"/>
            <a:ext cx="1039920" cy="528030"/>
            <a:chOff x="18406266" y="6715221"/>
            <a:chExt cx="2080112" cy="1056198"/>
          </a:xfrm>
        </p:grpSpPr>
        <p:grpSp>
          <p:nvGrpSpPr>
            <p:cNvPr id="89" name="Group 88"/>
            <p:cNvGrpSpPr/>
            <p:nvPr/>
          </p:nvGrpSpPr>
          <p:grpSpPr>
            <a:xfrm>
              <a:off x="18406266" y="6809200"/>
              <a:ext cx="962219" cy="962219"/>
              <a:chOff x="1534886" y="10574761"/>
              <a:chExt cx="962219" cy="962219"/>
            </a:xfrm>
          </p:grpSpPr>
          <p:sp>
            <p:nvSpPr>
              <p:cNvPr id="90" name="Oval 89"/>
              <p:cNvSpPr/>
              <p:nvPr/>
            </p:nvSpPr>
            <p:spPr>
              <a:xfrm>
                <a:off x="1534886" y="10574761"/>
                <a:ext cx="962219" cy="96221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endParaRPr lang="en-US" sz="1200">
                  <a:solidFill>
                    <a:srgbClr val="F9F9F9"/>
                  </a:solidFill>
                </a:endParaRPr>
              </a:p>
            </p:txBody>
          </p:sp>
          <p:pic>
            <p:nvPicPr>
              <p:cNvPr id="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6293" y="10656168"/>
                <a:ext cx="799403" cy="799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mc:AlternateContent xmlns:mc="http://schemas.openxmlformats.org/markup-compatibility/2006" xmlns:a14="http://schemas.microsoft.com/office/drawing/2010/main">
          <mc:Choice Requires="a14">
            <p:sp>
              <p:nvSpPr>
                <p:cNvPr id="92" name="TextBox 91"/>
                <p:cNvSpPr txBox="1"/>
                <p:nvPr/>
              </p:nvSpPr>
              <p:spPr>
                <a:xfrm>
                  <a:off x="19368490" y="6715221"/>
                  <a:ext cx="1117888" cy="702080"/>
                </a:xfrm>
                <a:prstGeom prst="rect">
                  <a:avLst/>
                </a:prstGeom>
                <a:noFill/>
              </p:spPr>
              <p:txBody>
                <a:bodyPr wrap="none" lIns="0" tIns="0" rIns="0" bIns="0" rtlCol="0">
                  <a:spAutoFit/>
                </a:bodyPr>
                <a:lstStyle/>
                <a:p>
                  <a:pPr defTabSz="914263"/>
                  <a14:m>
                    <m:oMathPara xmlns:m="http://schemas.openxmlformats.org/officeDocument/2006/math">
                      <m:oMathParaPr>
                        <m:jc m:val="centerGroup"/>
                      </m:oMathParaPr>
                      <m:oMath xmlns:m="http://schemas.openxmlformats.org/officeDocument/2006/math">
                        <m:sSubSup>
                          <m:sSubSupPr>
                            <m:ctrlPr>
                              <a:rPr lang="en-US" sz="2000" b="1" i="1" smtClean="0">
                                <a:solidFill>
                                  <a:srgbClr val="242424">
                                    <a:lumMod val="75000"/>
                                    <a:lumOff val="25000"/>
                                  </a:srgbClr>
                                </a:solidFill>
                                <a:latin typeface="Cambria Math" panose="02040503050406030204" pitchFamily="18" charset="0"/>
                              </a:rPr>
                            </m:ctrlPr>
                          </m:sSubSupPr>
                          <m:e>
                            <m:r>
                              <a:rPr lang="en-US" sz="2000" b="1" i="1">
                                <a:solidFill>
                                  <a:srgbClr val="242424">
                                    <a:lumMod val="75000"/>
                                    <a:lumOff val="25000"/>
                                  </a:srgbClr>
                                </a:solidFill>
                                <a:latin typeface="Cambria Math"/>
                              </a:rPr>
                              <m:t>𝑸</m:t>
                            </m:r>
                          </m:e>
                          <m:sub>
                            <m:r>
                              <a:rPr lang="en-US" sz="2000" b="1" i="1" smtClean="0">
                                <a:solidFill>
                                  <a:srgbClr val="242424">
                                    <a:lumMod val="75000"/>
                                    <a:lumOff val="25000"/>
                                  </a:srgbClr>
                                </a:solidFill>
                                <a:latin typeface="Cambria Math" charset="0"/>
                              </a:rPr>
                              <m:t>𝒎𝒈</m:t>
                            </m:r>
                          </m:sub>
                          <m:sup>
                            <m:r>
                              <a:rPr lang="en-US" sz="2000" b="1" i="1" smtClean="0">
                                <a:solidFill>
                                  <a:srgbClr val="242424">
                                    <a:lumMod val="75000"/>
                                    <a:lumOff val="25000"/>
                                  </a:srgbClr>
                                </a:solidFill>
                                <a:latin typeface="Cambria Math" charset="0"/>
                              </a:rPr>
                              <m:t>𝟑</m:t>
                            </m:r>
                          </m:sup>
                        </m:sSubSup>
                      </m:oMath>
                    </m:oMathPara>
                  </a14:m>
                  <a:endParaRPr lang="en-US" sz="2000" b="1" dirty="0">
                    <a:solidFill>
                      <a:srgbClr val="242424">
                        <a:lumMod val="75000"/>
                        <a:lumOff val="25000"/>
                      </a:srgbClr>
                    </a:solidFill>
                    <a:latin typeface="Raleway" panose="020B0503030101060003" pitchFamily="34" charset="0"/>
                  </a:endParaRPr>
                </a:p>
              </p:txBody>
            </p:sp>
          </mc:Choice>
          <mc:Fallback xmlns="">
            <p:sp>
              <p:nvSpPr>
                <p:cNvPr id="92" name="TextBox 91"/>
                <p:cNvSpPr txBox="1">
                  <a:spLocks noRot="1" noChangeAspect="1" noMove="1" noResize="1" noEditPoints="1" noAdjustHandles="1" noChangeArrowheads="1" noChangeShapeType="1" noTextEdit="1"/>
                </p:cNvSpPr>
                <p:nvPr/>
              </p:nvSpPr>
              <p:spPr>
                <a:xfrm>
                  <a:off x="19368490" y="6715221"/>
                  <a:ext cx="1117888" cy="702080"/>
                </a:xfrm>
                <a:prstGeom prst="rect">
                  <a:avLst/>
                </a:prstGeom>
                <a:blipFill rotWithShape="0">
                  <a:blip r:embed="rId5"/>
                  <a:stretch>
                    <a:fillRect l="-14130" r="-6522" b="-21053"/>
                  </a:stretch>
                </a:blipFill>
              </p:spPr>
              <p:txBody>
                <a:bodyPr/>
                <a:lstStyle/>
                <a:p>
                  <a:r>
                    <a:rPr lang="en-US">
                      <a:noFill/>
                    </a:rPr>
                    <a:t> </a:t>
                  </a:r>
                </a:p>
              </p:txBody>
            </p:sp>
          </mc:Fallback>
        </mc:AlternateContent>
      </p:grpSp>
      <p:grpSp>
        <p:nvGrpSpPr>
          <p:cNvPr id="10" name="Group 9"/>
          <p:cNvGrpSpPr/>
          <p:nvPr/>
        </p:nvGrpSpPr>
        <p:grpSpPr>
          <a:xfrm>
            <a:off x="10323806" y="3357620"/>
            <a:ext cx="1039918" cy="528030"/>
            <a:chOff x="20650300" y="6715221"/>
            <a:chExt cx="2080108" cy="1056198"/>
          </a:xfrm>
        </p:grpSpPr>
        <p:grpSp>
          <p:nvGrpSpPr>
            <p:cNvPr id="93" name="Group 92"/>
            <p:cNvGrpSpPr/>
            <p:nvPr/>
          </p:nvGrpSpPr>
          <p:grpSpPr>
            <a:xfrm>
              <a:off x="20650300" y="6809200"/>
              <a:ext cx="962219" cy="962219"/>
              <a:chOff x="1534886" y="10574761"/>
              <a:chExt cx="962219" cy="962219"/>
            </a:xfrm>
          </p:grpSpPr>
          <p:sp>
            <p:nvSpPr>
              <p:cNvPr id="95" name="Oval 94"/>
              <p:cNvSpPr/>
              <p:nvPr/>
            </p:nvSpPr>
            <p:spPr>
              <a:xfrm>
                <a:off x="1534886" y="10574761"/>
                <a:ext cx="962219" cy="96221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endParaRPr lang="en-US" sz="1200">
                  <a:solidFill>
                    <a:srgbClr val="F9F9F9"/>
                  </a:solidFill>
                </a:endParaRPr>
              </a:p>
            </p:txBody>
          </p:sp>
          <p:pic>
            <p:nvPicPr>
              <p:cNvPr id="9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6293" y="10656168"/>
                <a:ext cx="799403" cy="799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mc:AlternateContent xmlns:mc="http://schemas.openxmlformats.org/markup-compatibility/2006" xmlns:a14="http://schemas.microsoft.com/office/drawing/2010/main">
          <mc:Choice Requires="a14">
            <p:sp>
              <p:nvSpPr>
                <p:cNvPr id="97" name="TextBox 96"/>
                <p:cNvSpPr txBox="1"/>
                <p:nvPr/>
              </p:nvSpPr>
              <p:spPr>
                <a:xfrm>
                  <a:off x="21612520" y="6715221"/>
                  <a:ext cx="1117888" cy="700412"/>
                </a:xfrm>
                <a:prstGeom prst="rect">
                  <a:avLst/>
                </a:prstGeom>
                <a:noFill/>
              </p:spPr>
              <p:txBody>
                <a:bodyPr wrap="none" lIns="0" tIns="0" rIns="0" bIns="0" rtlCol="0">
                  <a:spAutoFit/>
                </a:bodyPr>
                <a:lstStyle/>
                <a:p>
                  <a:pPr defTabSz="914263"/>
                  <a14:m>
                    <m:oMathPara xmlns:m="http://schemas.openxmlformats.org/officeDocument/2006/math">
                      <m:oMathParaPr>
                        <m:jc m:val="centerGroup"/>
                      </m:oMathParaPr>
                      <m:oMath xmlns:m="http://schemas.openxmlformats.org/officeDocument/2006/math">
                        <m:sSubSup>
                          <m:sSubSupPr>
                            <m:ctrlPr>
                              <a:rPr lang="en-US" sz="2000" b="1" i="1" smtClean="0">
                                <a:solidFill>
                                  <a:srgbClr val="242424">
                                    <a:lumMod val="75000"/>
                                    <a:lumOff val="25000"/>
                                  </a:srgbClr>
                                </a:solidFill>
                                <a:latin typeface="Cambria Math" panose="02040503050406030204" pitchFamily="18" charset="0"/>
                              </a:rPr>
                            </m:ctrlPr>
                          </m:sSubSupPr>
                          <m:e>
                            <m:r>
                              <a:rPr lang="en-US" sz="2000" b="1" i="1">
                                <a:solidFill>
                                  <a:srgbClr val="242424">
                                    <a:lumMod val="75000"/>
                                    <a:lumOff val="25000"/>
                                  </a:srgbClr>
                                </a:solidFill>
                                <a:latin typeface="Cambria Math"/>
                              </a:rPr>
                              <m:t>𝑸</m:t>
                            </m:r>
                          </m:e>
                          <m:sub>
                            <m:r>
                              <a:rPr lang="en-US" sz="2000" b="1" i="1" smtClean="0">
                                <a:solidFill>
                                  <a:srgbClr val="242424">
                                    <a:lumMod val="75000"/>
                                    <a:lumOff val="25000"/>
                                  </a:srgbClr>
                                </a:solidFill>
                                <a:latin typeface="Cambria Math" charset="0"/>
                              </a:rPr>
                              <m:t>𝒎𝒈</m:t>
                            </m:r>
                          </m:sub>
                          <m:sup>
                            <m:r>
                              <a:rPr lang="en-US" sz="2000" b="1" i="1" smtClean="0">
                                <a:solidFill>
                                  <a:srgbClr val="242424">
                                    <a:lumMod val="75000"/>
                                    <a:lumOff val="25000"/>
                                  </a:srgbClr>
                                </a:solidFill>
                                <a:latin typeface="Cambria Math" charset="0"/>
                              </a:rPr>
                              <m:t>𝟒</m:t>
                            </m:r>
                          </m:sup>
                        </m:sSubSup>
                      </m:oMath>
                    </m:oMathPara>
                  </a14:m>
                  <a:endParaRPr lang="en-US" sz="2000" b="1" dirty="0">
                    <a:solidFill>
                      <a:srgbClr val="242424">
                        <a:lumMod val="75000"/>
                        <a:lumOff val="25000"/>
                      </a:srgbClr>
                    </a:solidFill>
                    <a:latin typeface="Raleway" panose="020B0503030101060003" pitchFamily="34" charset="0"/>
                  </a:endParaRPr>
                </a:p>
              </p:txBody>
            </p:sp>
          </mc:Choice>
          <mc:Fallback xmlns="">
            <p:sp>
              <p:nvSpPr>
                <p:cNvPr id="97" name="TextBox 96"/>
                <p:cNvSpPr txBox="1">
                  <a:spLocks noRot="1" noChangeAspect="1" noMove="1" noResize="1" noEditPoints="1" noAdjustHandles="1" noChangeArrowheads="1" noChangeShapeType="1" noTextEdit="1"/>
                </p:cNvSpPr>
                <p:nvPr/>
              </p:nvSpPr>
              <p:spPr>
                <a:xfrm>
                  <a:off x="21612520" y="6715221"/>
                  <a:ext cx="1117888" cy="700412"/>
                </a:xfrm>
                <a:prstGeom prst="rect">
                  <a:avLst/>
                </a:prstGeom>
                <a:blipFill rotWithShape="0">
                  <a:blip r:embed="rId6"/>
                  <a:stretch>
                    <a:fillRect l="-14130" r="-6522" b="-21053"/>
                  </a:stretch>
                </a:blipFill>
              </p:spPr>
              <p:txBody>
                <a:bodyPr/>
                <a:lstStyle/>
                <a:p>
                  <a:r>
                    <a:rPr lang="en-US">
                      <a:noFill/>
                    </a:rPr>
                    <a:t> </a:t>
                  </a:r>
                </a:p>
              </p:txBody>
            </p:sp>
          </mc:Fallback>
        </mc:AlternateContent>
      </p:grpSp>
      <p:sp>
        <p:nvSpPr>
          <p:cNvPr id="63" name="Oval 6"/>
          <p:cNvSpPr/>
          <p:nvPr/>
        </p:nvSpPr>
        <p:spPr>
          <a:xfrm>
            <a:off x="655831" y="4944443"/>
            <a:ext cx="4730808" cy="108571"/>
          </a:xfrm>
          <a:custGeom>
            <a:avLst/>
            <a:gdLst/>
            <a:ahLst/>
            <a:cxnLst/>
            <a:rect l="l" t="t" r="r" b="b"/>
            <a:pathLst>
              <a:path w="4948680" h="217170">
                <a:moveTo>
                  <a:pt x="0" y="0"/>
                </a:moveTo>
                <a:lnTo>
                  <a:pt x="4948680" y="0"/>
                </a:lnTo>
                <a:cubicBezTo>
                  <a:pt x="4948680" y="119940"/>
                  <a:pt x="3840880" y="217170"/>
                  <a:pt x="2474340" y="217170"/>
                </a:cubicBezTo>
                <a:cubicBezTo>
                  <a:pt x="1107800" y="217170"/>
                  <a:pt x="0" y="119940"/>
                  <a:pt x="0" y="0"/>
                </a:cubicBezTo>
                <a:close/>
              </a:path>
            </a:pathLst>
          </a:custGeom>
          <a:solidFill>
            <a:srgbClr val="47B2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endParaRPr lang="en-US">
              <a:solidFill>
                <a:srgbClr val="F9F9F9"/>
              </a:solidFill>
            </a:endParaRPr>
          </a:p>
        </p:txBody>
      </p:sp>
      <p:grpSp>
        <p:nvGrpSpPr>
          <p:cNvPr id="64" name="Group 63"/>
          <p:cNvGrpSpPr/>
          <p:nvPr/>
        </p:nvGrpSpPr>
        <p:grpSpPr>
          <a:xfrm>
            <a:off x="4210874" y="3864659"/>
            <a:ext cx="1409588" cy="1116924"/>
            <a:chOff x="15690505" y="7449915"/>
            <a:chExt cx="2819544" cy="2234139"/>
          </a:xfrm>
          <a:effectLst>
            <a:outerShdw blurRad="50800" dist="38100" dir="2700000" algn="tl" rotWithShape="0">
              <a:prstClr val="black">
                <a:alpha val="40000"/>
              </a:prstClr>
            </a:outerShdw>
          </a:effectLst>
        </p:grpSpPr>
        <p:sp>
          <p:nvSpPr>
            <p:cNvPr id="68" name="Rectangle 8"/>
            <p:cNvSpPr/>
            <p:nvPr/>
          </p:nvSpPr>
          <p:spPr>
            <a:xfrm rot="10800000" flipH="1">
              <a:off x="15690505" y="7449915"/>
              <a:ext cx="2819544" cy="2234139"/>
            </a:xfrm>
            <a:custGeom>
              <a:avLst/>
              <a:gdLst>
                <a:gd name="connsiteX0" fmla="*/ 0 w 2727034"/>
                <a:gd name="connsiteY0" fmla="*/ 0 h 1470259"/>
                <a:gd name="connsiteX1" fmla="*/ 2727034 w 2727034"/>
                <a:gd name="connsiteY1" fmla="*/ 0 h 1470259"/>
                <a:gd name="connsiteX2" fmla="*/ 2727034 w 2727034"/>
                <a:gd name="connsiteY2" fmla="*/ 1470259 h 1470259"/>
                <a:gd name="connsiteX3" fmla="*/ 0 w 2727034"/>
                <a:gd name="connsiteY3" fmla="*/ 1470259 h 1470259"/>
                <a:gd name="connsiteX4" fmla="*/ 0 w 2727034"/>
                <a:gd name="connsiteY4" fmla="*/ 0 h 1470259"/>
                <a:gd name="connsiteX0" fmla="*/ 0 w 2727034"/>
                <a:gd name="connsiteY0" fmla="*/ 9500 h 1479759"/>
                <a:gd name="connsiteX1" fmla="*/ 326734 w 2727034"/>
                <a:gd name="connsiteY1" fmla="*/ 0 h 1479759"/>
                <a:gd name="connsiteX2" fmla="*/ 2727034 w 2727034"/>
                <a:gd name="connsiteY2" fmla="*/ 9500 h 1479759"/>
                <a:gd name="connsiteX3" fmla="*/ 2727034 w 2727034"/>
                <a:gd name="connsiteY3" fmla="*/ 1479759 h 1479759"/>
                <a:gd name="connsiteX4" fmla="*/ 0 w 2727034"/>
                <a:gd name="connsiteY4" fmla="*/ 1479759 h 1479759"/>
                <a:gd name="connsiteX5" fmla="*/ 0 w 2727034"/>
                <a:gd name="connsiteY5" fmla="*/ 9500 h 1479759"/>
                <a:gd name="connsiteX0" fmla="*/ 0 w 2727034"/>
                <a:gd name="connsiteY0" fmla="*/ 32360 h 1502619"/>
                <a:gd name="connsiteX1" fmla="*/ 326734 w 2727034"/>
                <a:gd name="connsiteY1" fmla="*/ 22860 h 1502619"/>
                <a:gd name="connsiteX2" fmla="*/ 1263994 w 2727034"/>
                <a:gd name="connsiteY2" fmla="*/ 0 h 1502619"/>
                <a:gd name="connsiteX3" fmla="*/ 2727034 w 2727034"/>
                <a:gd name="connsiteY3" fmla="*/ 32360 h 1502619"/>
                <a:gd name="connsiteX4" fmla="*/ 2727034 w 2727034"/>
                <a:gd name="connsiteY4" fmla="*/ 1502619 h 1502619"/>
                <a:gd name="connsiteX5" fmla="*/ 0 w 2727034"/>
                <a:gd name="connsiteY5" fmla="*/ 1502619 h 1502619"/>
                <a:gd name="connsiteX6" fmla="*/ 0 w 2727034"/>
                <a:gd name="connsiteY6" fmla="*/ 32360 h 1502619"/>
                <a:gd name="connsiteX0" fmla="*/ 0 w 2727034"/>
                <a:gd name="connsiteY0" fmla="*/ 32360 h 1502619"/>
                <a:gd name="connsiteX1" fmla="*/ 326734 w 2727034"/>
                <a:gd name="connsiteY1" fmla="*/ 22860 h 1502619"/>
                <a:gd name="connsiteX2" fmla="*/ 692494 w 2727034"/>
                <a:gd name="connsiteY2" fmla="*/ 0 h 1502619"/>
                <a:gd name="connsiteX3" fmla="*/ 1263994 w 2727034"/>
                <a:gd name="connsiteY3" fmla="*/ 0 h 1502619"/>
                <a:gd name="connsiteX4" fmla="*/ 2727034 w 2727034"/>
                <a:gd name="connsiteY4" fmla="*/ 32360 h 1502619"/>
                <a:gd name="connsiteX5" fmla="*/ 2727034 w 2727034"/>
                <a:gd name="connsiteY5" fmla="*/ 1502619 h 1502619"/>
                <a:gd name="connsiteX6" fmla="*/ 0 w 2727034"/>
                <a:gd name="connsiteY6" fmla="*/ 1502619 h 1502619"/>
                <a:gd name="connsiteX7" fmla="*/ 0 w 2727034"/>
                <a:gd name="connsiteY7" fmla="*/ 32360 h 1502619"/>
                <a:gd name="connsiteX0" fmla="*/ 0 w 2727034"/>
                <a:gd name="connsiteY0" fmla="*/ 763880 h 2234139"/>
                <a:gd name="connsiteX1" fmla="*/ 326734 w 2727034"/>
                <a:gd name="connsiteY1" fmla="*/ 754380 h 2234139"/>
                <a:gd name="connsiteX2" fmla="*/ 303874 w 2727034"/>
                <a:gd name="connsiteY2" fmla="*/ 0 h 2234139"/>
                <a:gd name="connsiteX3" fmla="*/ 1263994 w 2727034"/>
                <a:gd name="connsiteY3" fmla="*/ 731520 h 2234139"/>
                <a:gd name="connsiteX4" fmla="*/ 2727034 w 2727034"/>
                <a:gd name="connsiteY4" fmla="*/ 763880 h 2234139"/>
                <a:gd name="connsiteX5" fmla="*/ 2727034 w 2727034"/>
                <a:gd name="connsiteY5" fmla="*/ 2234139 h 2234139"/>
                <a:gd name="connsiteX6" fmla="*/ 0 w 2727034"/>
                <a:gd name="connsiteY6" fmla="*/ 2234139 h 2234139"/>
                <a:gd name="connsiteX7" fmla="*/ 0 w 2727034"/>
                <a:gd name="connsiteY7" fmla="*/ 763880 h 2234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27034" h="2234139">
                  <a:moveTo>
                    <a:pt x="0" y="763880"/>
                  </a:moveTo>
                  <a:lnTo>
                    <a:pt x="326734" y="754380"/>
                  </a:lnTo>
                  <a:lnTo>
                    <a:pt x="303874" y="0"/>
                  </a:lnTo>
                  <a:lnTo>
                    <a:pt x="1263994" y="731520"/>
                  </a:lnTo>
                  <a:lnTo>
                    <a:pt x="2727034" y="763880"/>
                  </a:lnTo>
                  <a:lnTo>
                    <a:pt x="2727034" y="2234139"/>
                  </a:lnTo>
                  <a:lnTo>
                    <a:pt x="0" y="2234139"/>
                  </a:lnTo>
                  <a:lnTo>
                    <a:pt x="0" y="763880"/>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endParaRPr lang="en-US">
                <a:solidFill>
                  <a:srgbClr val="F9F9F9"/>
                </a:solidFill>
              </a:endParaRPr>
            </a:p>
          </p:txBody>
        </p:sp>
        <p:sp>
          <p:nvSpPr>
            <p:cNvPr id="72" name="Content Placeholder 2"/>
            <p:cNvSpPr txBox="1">
              <a:spLocks/>
            </p:cNvSpPr>
            <p:nvPr/>
          </p:nvSpPr>
          <p:spPr>
            <a:xfrm>
              <a:off x="15789067" y="7610100"/>
              <a:ext cx="2608667" cy="1344879"/>
            </a:xfrm>
            <a:prstGeom prst="rect">
              <a:avLst/>
            </a:prstGeom>
          </p:spPr>
          <p:txBody>
            <a:bodyPr vert="horz" lIns="45714" tIns="22857" rIns="45714" bIns="22857"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it-IT" sz="1800" i="1" dirty="0">
                  <a:solidFill>
                    <a:srgbClr val="F9F9F9"/>
                  </a:solidFill>
                  <a:latin typeface="Raleway ExtraBold" pitchFamily="34" charset="0"/>
                </a:rPr>
                <a:t>ARM QoS regulation</a:t>
              </a:r>
              <a:endParaRPr lang="it-IT" sz="2200" i="1" dirty="0">
                <a:solidFill>
                  <a:srgbClr val="F9F9F9"/>
                </a:solidFill>
                <a:latin typeface="Raleway ExtraBold" pitchFamily="34" charset="0"/>
              </a:endParaRPr>
            </a:p>
          </p:txBody>
        </p:sp>
      </p:grpSp>
      <p:grpSp>
        <p:nvGrpSpPr>
          <p:cNvPr id="5" name="Group 4"/>
          <p:cNvGrpSpPr/>
          <p:nvPr/>
        </p:nvGrpSpPr>
        <p:grpSpPr>
          <a:xfrm>
            <a:off x="6228363" y="3357620"/>
            <a:ext cx="1039918" cy="528030"/>
            <a:chOff x="12458344" y="6715221"/>
            <a:chExt cx="2080108" cy="1056198"/>
          </a:xfrm>
        </p:grpSpPr>
        <mc:AlternateContent xmlns:mc="http://schemas.openxmlformats.org/markup-compatibility/2006" xmlns:a14="http://schemas.microsoft.com/office/drawing/2010/main">
          <mc:Choice Requires="a14">
            <p:sp>
              <p:nvSpPr>
                <p:cNvPr id="78" name="TextBox 77"/>
                <p:cNvSpPr txBox="1"/>
                <p:nvPr/>
              </p:nvSpPr>
              <p:spPr>
                <a:xfrm>
                  <a:off x="13420564" y="6715221"/>
                  <a:ext cx="1117888" cy="702080"/>
                </a:xfrm>
                <a:prstGeom prst="rect">
                  <a:avLst/>
                </a:prstGeom>
                <a:noFill/>
              </p:spPr>
              <p:txBody>
                <a:bodyPr wrap="none" lIns="0" tIns="0" rIns="0" bIns="0" rtlCol="0">
                  <a:spAutoFit/>
                </a:bodyPr>
                <a:lstStyle/>
                <a:p>
                  <a:pPr defTabSz="914263"/>
                  <a14:m>
                    <m:oMathPara xmlns:m="http://schemas.openxmlformats.org/officeDocument/2006/math">
                      <m:oMathParaPr>
                        <m:jc m:val="centerGroup"/>
                      </m:oMathParaPr>
                      <m:oMath xmlns:m="http://schemas.openxmlformats.org/officeDocument/2006/math">
                        <m:sSubSup>
                          <m:sSubSupPr>
                            <m:ctrlPr>
                              <a:rPr lang="en-US" sz="2000" b="1" i="1" smtClean="0">
                                <a:solidFill>
                                  <a:srgbClr val="242424">
                                    <a:lumMod val="75000"/>
                                    <a:lumOff val="25000"/>
                                  </a:srgbClr>
                                </a:solidFill>
                                <a:latin typeface="Cambria Math" panose="02040503050406030204" pitchFamily="18" charset="0"/>
                              </a:rPr>
                            </m:ctrlPr>
                          </m:sSubSupPr>
                          <m:e>
                            <m:r>
                              <a:rPr lang="en-US" sz="2000" b="1" i="1">
                                <a:solidFill>
                                  <a:srgbClr val="242424">
                                    <a:lumMod val="75000"/>
                                    <a:lumOff val="25000"/>
                                  </a:srgbClr>
                                </a:solidFill>
                                <a:latin typeface="Cambria Math"/>
                              </a:rPr>
                              <m:t>𝑸</m:t>
                            </m:r>
                          </m:e>
                          <m:sub>
                            <m:r>
                              <a:rPr lang="en-US" sz="2000" b="1" i="1" smtClean="0">
                                <a:solidFill>
                                  <a:srgbClr val="242424">
                                    <a:lumMod val="75000"/>
                                    <a:lumOff val="25000"/>
                                  </a:srgbClr>
                                </a:solidFill>
                                <a:latin typeface="Cambria Math" charset="0"/>
                              </a:rPr>
                              <m:t>𝒎𝒈</m:t>
                            </m:r>
                          </m:sub>
                          <m:sup>
                            <m:r>
                              <a:rPr lang="en-US" sz="2000" b="1" i="1" smtClean="0">
                                <a:solidFill>
                                  <a:srgbClr val="242424">
                                    <a:lumMod val="75000"/>
                                    <a:lumOff val="25000"/>
                                  </a:srgbClr>
                                </a:solidFill>
                                <a:latin typeface="Cambria Math" charset="0"/>
                              </a:rPr>
                              <m:t>𝟏</m:t>
                            </m:r>
                          </m:sup>
                        </m:sSubSup>
                      </m:oMath>
                    </m:oMathPara>
                  </a14:m>
                  <a:endParaRPr lang="en-US" sz="2000" b="1" dirty="0">
                    <a:solidFill>
                      <a:srgbClr val="242424">
                        <a:lumMod val="75000"/>
                        <a:lumOff val="25000"/>
                      </a:srgbClr>
                    </a:solidFill>
                    <a:latin typeface="Raleway" panose="020B0503030101060003" pitchFamily="34" charset="0"/>
                  </a:endParaRPr>
                </a:p>
              </p:txBody>
            </p:sp>
          </mc:Choice>
          <mc:Fallback xmlns="">
            <p:sp>
              <p:nvSpPr>
                <p:cNvPr id="78" name="TextBox 77"/>
                <p:cNvSpPr txBox="1">
                  <a:spLocks noRot="1" noChangeAspect="1" noMove="1" noResize="1" noEditPoints="1" noAdjustHandles="1" noChangeArrowheads="1" noChangeShapeType="1" noTextEdit="1"/>
                </p:cNvSpPr>
                <p:nvPr/>
              </p:nvSpPr>
              <p:spPr>
                <a:xfrm>
                  <a:off x="13420564" y="6715221"/>
                  <a:ext cx="1117888" cy="702080"/>
                </a:xfrm>
                <a:prstGeom prst="rect">
                  <a:avLst/>
                </a:prstGeom>
                <a:blipFill rotWithShape="0">
                  <a:blip r:embed="rId7"/>
                  <a:stretch>
                    <a:fillRect l="-15385" r="-6593" b="-21053"/>
                  </a:stretch>
                </a:blipFill>
              </p:spPr>
              <p:txBody>
                <a:bodyPr/>
                <a:lstStyle/>
                <a:p>
                  <a:r>
                    <a:rPr lang="en-US">
                      <a:noFill/>
                    </a:rPr>
                    <a:t> </a:t>
                  </a:r>
                </a:p>
              </p:txBody>
            </p:sp>
          </mc:Fallback>
        </mc:AlternateContent>
        <p:grpSp>
          <p:nvGrpSpPr>
            <p:cNvPr id="14" name="Group 13"/>
            <p:cNvGrpSpPr/>
            <p:nvPr/>
          </p:nvGrpSpPr>
          <p:grpSpPr>
            <a:xfrm>
              <a:off x="12458344" y="6809200"/>
              <a:ext cx="962219" cy="962219"/>
              <a:chOff x="1534886" y="10574761"/>
              <a:chExt cx="962219" cy="962219"/>
            </a:xfrm>
          </p:grpSpPr>
          <p:sp>
            <p:nvSpPr>
              <p:cNvPr id="13" name="Oval 12"/>
              <p:cNvSpPr/>
              <p:nvPr/>
            </p:nvSpPr>
            <p:spPr>
              <a:xfrm>
                <a:off x="1534886" y="10574761"/>
                <a:ext cx="962219" cy="96221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endParaRPr lang="en-US" sz="1200">
                  <a:solidFill>
                    <a:srgbClr val="F9F9F9"/>
                  </a:solidFill>
                </a:endParaRPr>
              </a:p>
            </p:txBody>
          </p:sp>
          <p:pic>
            <p:nvPicPr>
              <p:cNvPr id="7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6293" y="10656168"/>
                <a:ext cx="799403" cy="799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sp>
        <p:nvSpPr>
          <p:cNvPr id="80" name="Rectangle 79"/>
          <p:cNvSpPr/>
          <p:nvPr/>
        </p:nvSpPr>
        <p:spPr>
          <a:xfrm>
            <a:off x="5994928" y="2642894"/>
            <a:ext cx="2084022" cy="183512"/>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r>
              <a:rPr lang="en-US" sz="1400" dirty="0">
                <a:solidFill>
                  <a:srgbClr val="F9F9F9"/>
                </a:solidFill>
                <a:latin typeface="Lato Black" pitchFamily="34" charset="0"/>
                <a:cs typeface="Lato Black" pitchFamily="34" charset="0"/>
              </a:rPr>
              <a:t>LLC</a:t>
            </a:r>
          </a:p>
        </p:txBody>
      </p:sp>
      <p:sp>
        <p:nvSpPr>
          <p:cNvPr id="81" name="Rectangle 80"/>
          <p:cNvSpPr/>
          <p:nvPr/>
        </p:nvSpPr>
        <p:spPr>
          <a:xfrm>
            <a:off x="8965539" y="2642894"/>
            <a:ext cx="2084022" cy="183512"/>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r>
              <a:rPr lang="en-US" sz="1400" dirty="0">
                <a:solidFill>
                  <a:srgbClr val="F9F9F9"/>
                </a:solidFill>
                <a:latin typeface="Lato Black" pitchFamily="34" charset="0"/>
                <a:cs typeface="Lato Black" pitchFamily="34" charset="0"/>
              </a:rPr>
              <a:t>LLC</a:t>
            </a:r>
          </a:p>
        </p:txBody>
      </p:sp>
      <p:sp>
        <p:nvSpPr>
          <p:cNvPr id="7" name="Oval 6"/>
          <p:cNvSpPr/>
          <p:nvPr/>
        </p:nvSpPr>
        <p:spPr>
          <a:xfrm>
            <a:off x="5791759" y="3182235"/>
            <a:ext cx="5445431" cy="108571"/>
          </a:xfrm>
          <a:custGeom>
            <a:avLst/>
            <a:gdLst/>
            <a:ahLst/>
            <a:cxnLst/>
            <a:rect l="l" t="t" r="r" b="b"/>
            <a:pathLst>
              <a:path w="4948680" h="217170">
                <a:moveTo>
                  <a:pt x="0" y="0"/>
                </a:moveTo>
                <a:lnTo>
                  <a:pt x="4948680" y="0"/>
                </a:lnTo>
                <a:cubicBezTo>
                  <a:pt x="4948680" y="119940"/>
                  <a:pt x="3840880" y="217170"/>
                  <a:pt x="2474340" y="217170"/>
                </a:cubicBezTo>
                <a:cubicBezTo>
                  <a:pt x="1107800" y="217170"/>
                  <a:pt x="0" y="119940"/>
                  <a:pt x="0"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endParaRPr lang="en-US">
              <a:solidFill>
                <a:srgbClr val="F9F9F9"/>
              </a:solidFill>
            </a:endParaRPr>
          </a:p>
        </p:txBody>
      </p:sp>
      <p:grpSp>
        <p:nvGrpSpPr>
          <p:cNvPr id="105" name="Group 104"/>
          <p:cNvGrpSpPr/>
          <p:nvPr/>
        </p:nvGrpSpPr>
        <p:grpSpPr>
          <a:xfrm>
            <a:off x="5098983" y="2079451"/>
            <a:ext cx="1363339" cy="1116924"/>
            <a:chOff x="15671111" y="7402465"/>
            <a:chExt cx="2727034" cy="2234139"/>
          </a:xfrm>
          <a:effectLst>
            <a:outerShdw blurRad="50800" dist="38100" dir="2700000" algn="tl" rotWithShape="0">
              <a:prstClr val="black">
                <a:alpha val="40000"/>
              </a:prstClr>
            </a:outerShdw>
          </a:effectLst>
        </p:grpSpPr>
        <p:sp>
          <p:nvSpPr>
            <p:cNvPr id="106" name="Rectangle 8"/>
            <p:cNvSpPr/>
            <p:nvPr/>
          </p:nvSpPr>
          <p:spPr>
            <a:xfrm rot="10800000">
              <a:off x="15671111" y="7402465"/>
              <a:ext cx="2727034" cy="2234139"/>
            </a:xfrm>
            <a:custGeom>
              <a:avLst/>
              <a:gdLst>
                <a:gd name="connsiteX0" fmla="*/ 0 w 2727034"/>
                <a:gd name="connsiteY0" fmla="*/ 0 h 1470259"/>
                <a:gd name="connsiteX1" fmla="*/ 2727034 w 2727034"/>
                <a:gd name="connsiteY1" fmla="*/ 0 h 1470259"/>
                <a:gd name="connsiteX2" fmla="*/ 2727034 w 2727034"/>
                <a:gd name="connsiteY2" fmla="*/ 1470259 h 1470259"/>
                <a:gd name="connsiteX3" fmla="*/ 0 w 2727034"/>
                <a:gd name="connsiteY3" fmla="*/ 1470259 h 1470259"/>
                <a:gd name="connsiteX4" fmla="*/ 0 w 2727034"/>
                <a:gd name="connsiteY4" fmla="*/ 0 h 1470259"/>
                <a:gd name="connsiteX0" fmla="*/ 0 w 2727034"/>
                <a:gd name="connsiteY0" fmla="*/ 9500 h 1479759"/>
                <a:gd name="connsiteX1" fmla="*/ 326734 w 2727034"/>
                <a:gd name="connsiteY1" fmla="*/ 0 h 1479759"/>
                <a:gd name="connsiteX2" fmla="*/ 2727034 w 2727034"/>
                <a:gd name="connsiteY2" fmla="*/ 9500 h 1479759"/>
                <a:gd name="connsiteX3" fmla="*/ 2727034 w 2727034"/>
                <a:gd name="connsiteY3" fmla="*/ 1479759 h 1479759"/>
                <a:gd name="connsiteX4" fmla="*/ 0 w 2727034"/>
                <a:gd name="connsiteY4" fmla="*/ 1479759 h 1479759"/>
                <a:gd name="connsiteX5" fmla="*/ 0 w 2727034"/>
                <a:gd name="connsiteY5" fmla="*/ 9500 h 1479759"/>
                <a:gd name="connsiteX0" fmla="*/ 0 w 2727034"/>
                <a:gd name="connsiteY0" fmla="*/ 32360 h 1502619"/>
                <a:gd name="connsiteX1" fmla="*/ 326734 w 2727034"/>
                <a:gd name="connsiteY1" fmla="*/ 22860 h 1502619"/>
                <a:gd name="connsiteX2" fmla="*/ 1263994 w 2727034"/>
                <a:gd name="connsiteY2" fmla="*/ 0 h 1502619"/>
                <a:gd name="connsiteX3" fmla="*/ 2727034 w 2727034"/>
                <a:gd name="connsiteY3" fmla="*/ 32360 h 1502619"/>
                <a:gd name="connsiteX4" fmla="*/ 2727034 w 2727034"/>
                <a:gd name="connsiteY4" fmla="*/ 1502619 h 1502619"/>
                <a:gd name="connsiteX5" fmla="*/ 0 w 2727034"/>
                <a:gd name="connsiteY5" fmla="*/ 1502619 h 1502619"/>
                <a:gd name="connsiteX6" fmla="*/ 0 w 2727034"/>
                <a:gd name="connsiteY6" fmla="*/ 32360 h 1502619"/>
                <a:gd name="connsiteX0" fmla="*/ 0 w 2727034"/>
                <a:gd name="connsiteY0" fmla="*/ 32360 h 1502619"/>
                <a:gd name="connsiteX1" fmla="*/ 326734 w 2727034"/>
                <a:gd name="connsiteY1" fmla="*/ 22860 h 1502619"/>
                <a:gd name="connsiteX2" fmla="*/ 692494 w 2727034"/>
                <a:gd name="connsiteY2" fmla="*/ 0 h 1502619"/>
                <a:gd name="connsiteX3" fmla="*/ 1263994 w 2727034"/>
                <a:gd name="connsiteY3" fmla="*/ 0 h 1502619"/>
                <a:gd name="connsiteX4" fmla="*/ 2727034 w 2727034"/>
                <a:gd name="connsiteY4" fmla="*/ 32360 h 1502619"/>
                <a:gd name="connsiteX5" fmla="*/ 2727034 w 2727034"/>
                <a:gd name="connsiteY5" fmla="*/ 1502619 h 1502619"/>
                <a:gd name="connsiteX6" fmla="*/ 0 w 2727034"/>
                <a:gd name="connsiteY6" fmla="*/ 1502619 h 1502619"/>
                <a:gd name="connsiteX7" fmla="*/ 0 w 2727034"/>
                <a:gd name="connsiteY7" fmla="*/ 32360 h 1502619"/>
                <a:gd name="connsiteX0" fmla="*/ 0 w 2727034"/>
                <a:gd name="connsiteY0" fmla="*/ 763880 h 2234139"/>
                <a:gd name="connsiteX1" fmla="*/ 326734 w 2727034"/>
                <a:gd name="connsiteY1" fmla="*/ 754380 h 2234139"/>
                <a:gd name="connsiteX2" fmla="*/ 303874 w 2727034"/>
                <a:gd name="connsiteY2" fmla="*/ 0 h 2234139"/>
                <a:gd name="connsiteX3" fmla="*/ 1263994 w 2727034"/>
                <a:gd name="connsiteY3" fmla="*/ 731520 h 2234139"/>
                <a:gd name="connsiteX4" fmla="*/ 2727034 w 2727034"/>
                <a:gd name="connsiteY4" fmla="*/ 763880 h 2234139"/>
                <a:gd name="connsiteX5" fmla="*/ 2727034 w 2727034"/>
                <a:gd name="connsiteY5" fmla="*/ 2234139 h 2234139"/>
                <a:gd name="connsiteX6" fmla="*/ 0 w 2727034"/>
                <a:gd name="connsiteY6" fmla="*/ 2234139 h 2234139"/>
                <a:gd name="connsiteX7" fmla="*/ 0 w 2727034"/>
                <a:gd name="connsiteY7" fmla="*/ 763880 h 2234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27034" h="2234139">
                  <a:moveTo>
                    <a:pt x="0" y="763880"/>
                  </a:moveTo>
                  <a:lnTo>
                    <a:pt x="326734" y="754380"/>
                  </a:lnTo>
                  <a:lnTo>
                    <a:pt x="303874" y="0"/>
                  </a:lnTo>
                  <a:lnTo>
                    <a:pt x="1263994" y="731520"/>
                  </a:lnTo>
                  <a:lnTo>
                    <a:pt x="2727034" y="763880"/>
                  </a:lnTo>
                  <a:lnTo>
                    <a:pt x="2727034" y="2234139"/>
                  </a:lnTo>
                  <a:lnTo>
                    <a:pt x="0" y="2234139"/>
                  </a:lnTo>
                  <a:lnTo>
                    <a:pt x="0" y="763880"/>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endParaRPr lang="en-US">
                <a:solidFill>
                  <a:srgbClr val="F9F9F9"/>
                </a:solidFill>
              </a:endParaRPr>
            </a:p>
          </p:txBody>
        </p:sp>
        <p:sp>
          <p:nvSpPr>
            <p:cNvPr id="107" name="Content Placeholder 2"/>
            <p:cNvSpPr txBox="1">
              <a:spLocks/>
            </p:cNvSpPr>
            <p:nvPr/>
          </p:nvSpPr>
          <p:spPr>
            <a:xfrm>
              <a:off x="15766706" y="7610100"/>
              <a:ext cx="2532466" cy="1344879"/>
            </a:xfrm>
            <a:prstGeom prst="rect">
              <a:avLst/>
            </a:prstGeom>
          </p:spPr>
          <p:txBody>
            <a:bodyPr vert="horz" lIns="45714" tIns="22857" rIns="45714" bIns="22857"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buNone/>
              </a:pPr>
              <a:r>
                <a:rPr lang="it-IT" sz="1800" i="1" dirty="0">
                  <a:solidFill>
                    <a:srgbClr val="F9F9F9"/>
                  </a:solidFill>
                  <a:latin typeface="Raleway ExtraBold" pitchFamily="34" charset="0"/>
                </a:rPr>
                <a:t>SW-based regulation</a:t>
              </a:r>
              <a:endParaRPr lang="it-IT" sz="2200" i="1" dirty="0">
                <a:solidFill>
                  <a:srgbClr val="F9F9F9"/>
                </a:solidFill>
                <a:latin typeface="Raleway ExtraBold" pitchFamily="34" charset="0"/>
              </a:endParaRPr>
            </a:p>
          </p:txBody>
        </p:sp>
      </p:grpSp>
      <p:grpSp>
        <p:nvGrpSpPr>
          <p:cNvPr id="11" name="Group 10"/>
          <p:cNvGrpSpPr/>
          <p:nvPr/>
        </p:nvGrpSpPr>
        <p:grpSpPr>
          <a:xfrm>
            <a:off x="567748" y="5422785"/>
            <a:ext cx="1018825" cy="496471"/>
            <a:chOff x="1135644" y="10846088"/>
            <a:chExt cx="2037916" cy="993071"/>
          </a:xfrm>
        </p:grpSpPr>
        <p:grpSp>
          <p:nvGrpSpPr>
            <p:cNvPr id="98" name="Group 97"/>
            <p:cNvGrpSpPr/>
            <p:nvPr/>
          </p:nvGrpSpPr>
          <p:grpSpPr>
            <a:xfrm>
              <a:off x="2211341" y="10876940"/>
              <a:ext cx="962219" cy="962219"/>
              <a:chOff x="1534886" y="10574761"/>
              <a:chExt cx="962219" cy="962219"/>
            </a:xfrm>
          </p:grpSpPr>
          <p:sp>
            <p:nvSpPr>
              <p:cNvPr id="99" name="Oval 98"/>
              <p:cNvSpPr/>
              <p:nvPr/>
            </p:nvSpPr>
            <p:spPr>
              <a:xfrm>
                <a:off x="1534886" y="10574761"/>
                <a:ext cx="962219" cy="96221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endParaRPr lang="en-US" sz="1200">
                  <a:solidFill>
                    <a:srgbClr val="F9F9F9"/>
                  </a:solidFill>
                </a:endParaRPr>
              </a:p>
            </p:txBody>
          </p:sp>
          <p:pic>
            <p:nvPicPr>
              <p:cNvPr id="10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6293" y="10656168"/>
                <a:ext cx="799403" cy="799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mc:AlternateContent xmlns:mc="http://schemas.openxmlformats.org/markup-compatibility/2006" xmlns:a14="http://schemas.microsoft.com/office/drawing/2010/main">
          <mc:Choice Requires="a14">
            <p:sp>
              <p:nvSpPr>
                <p:cNvPr id="74" name="TextBox 73"/>
                <p:cNvSpPr txBox="1"/>
                <p:nvPr/>
              </p:nvSpPr>
              <p:spPr>
                <a:xfrm>
                  <a:off x="1135644" y="10846088"/>
                  <a:ext cx="1149952" cy="699129"/>
                </a:xfrm>
                <a:prstGeom prst="rect">
                  <a:avLst/>
                </a:prstGeom>
                <a:noFill/>
              </p:spPr>
              <p:txBody>
                <a:bodyPr wrap="none" lIns="0" tIns="0" rIns="0" bIns="0" rtlCol="0">
                  <a:spAutoFit/>
                </a:bodyPr>
                <a:lstStyle/>
                <a:p>
                  <a:pPr defTabSz="914263"/>
                  <a14:m>
                    <m:oMathPara xmlns:m="http://schemas.openxmlformats.org/officeDocument/2006/math">
                      <m:oMathParaPr>
                        <m:jc m:val="centerGroup"/>
                      </m:oMathParaPr>
                      <m:oMath xmlns:m="http://schemas.openxmlformats.org/officeDocument/2006/math">
                        <m:sSubSup>
                          <m:sSubSupPr>
                            <m:ctrlPr>
                              <a:rPr lang="en-US" sz="2000" b="1" i="1" smtClean="0">
                                <a:solidFill>
                                  <a:srgbClr val="F9F9F9"/>
                                </a:solidFill>
                                <a:latin typeface="Cambria Math" panose="02040503050406030204" pitchFamily="18" charset="0"/>
                              </a:rPr>
                            </m:ctrlPr>
                          </m:sSubSupPr>
                          <m:e>
                            <m:r>
                              <a:rPr lang="en-US" sz="2000" b="1" i="1">
                                <a:solidFill>
                                  <a:srgbClr val="F9F9F9"/>
                                </a:solidFill>
                                <a:latin typeface="Cambria Math"/>
                              </a:rPr>
                              <m:t>𝑸</m:t>
                            </m:r>
                          </m:e>
                          <m:sub>
                            <m:r>
                              <a:rPr lang="en-US" sz="2000" b="1" i="1" smtClean="0">
                                <a:solidFill>
                                  <a:srgbClr val="F9F9F9"/>
                                </a:solidFill>
                                <a:latin typeface="Cambria Math" charset="0"/>
                              </a:rPr>
                              <m:t>𝒒𝒐𝒔</m:t>
                            </m:r>
                          </m:sub>
                          <m:sup>
                            <m:r>
                              <a:rPr lang="en-US" sz="2000" b="1" i="1" smtClean="0">
                                <a:solidFill>
                                  <a:srgbClr val="F9F9F9"/>
                                </a:solidFill>
                                <a:latin typeface="Cambria Math" charset="0"/>
                              </a:rPr>
                              <m:t>𝟏</m:t>
                            </m:r>
                          </m:sup>
                        </m:sSubSup>
                      </m:oMath>
                    </m:oMathPara>
                  </a14:m>
                  <a:endParaRPr lang="en-US" sz="2000" b="1" dirty="0">
                    <a:solidFill>
                      <a:srgbClr val="F9F9F9"/>
                    </a:solidFill>
                    <a:latin typeface="Raleway" panose="020B0503030101060003" pitchFamily="34" charset="0"/>
                  </a:endParaRPr>
                </a:p>
              </p:txBody>
            </p:sp>
          </mc:Choice>
          <mc:Fallback xmlns="">
            <p:sp>
              <p:nvSpPr>
                <p:cNvPr id="74" name="TextBox 73"/>
                <p:cNvSpPr txBox="1">
                  <a:spLocks noRot="1" noChangeAspect="1" noMove="1" noResize="1" noEditPoints="1" noAdjustHandles="1" noChangeArrowheads="1" noChangeShapeType="1" noTextEdit="1"/>
                </p:cNvSpPr>
                <p:nvPr/>
              </p:nvSpPr>
              <p:spPr>
                <a:xfrm>
                  <a:off x="1135644" y="10846088"/>
                  <a:ext cx="1149952" cy="699129"/>
                </a:xfrm>
                <a:prstGeom prst="rect">
                  <a:avLst/>
                </a:prstGeom>
                <a:blipFill rotWithShape="0">
                  <a:blip r:embed="rId8"/>
                  <a:stretch>
                    <a:fillRect l="-13830" r="-6383" b="-21053"/>
                  </a:stretch>
                </a:blipFill>
              </p:spPr>
              <p:txBody>
                <a:bodyPr/>
                <a:lstStyle/>
                <a:p>
                  <a:r>
                    <a:rPr lang="en-US">
                      <a:noFill/>
                    </a:rPr>
                    <a:t> </a:t>
                  </a:r>
                </a:p>
              </p:txBody>
            </p:sp>
          </mc:Fallback>
        </mc:AlternateContent>
      </p:grpSp>
      <p:grpSp>
        <p:nvGrpSpPr>
          <p:cNvPr id="12" name="Group 11"/>
          <p:cNvGrpSpPr/>
          <p:nvPr/>
        </p:nvGrpSpPr>
        <p:grpSpPr>
          <a:xfrm>
            <a:off x="1687691" y="5422785"/>
            <a:ext cx="1004408" cy="496471"/>
            <a:chOff x="3375821" y="10846088"/>
            <a:chExt cx="2009078" cy="993071"/>
          </a:xfrm>
        </p:grpSpPr>
        <p:grpSp>
          <p:nvGrpSpPr>
            <p:cNvPr id="101" name="Group 100"/>
            <p:cNvGrpSpPr/>
            <p:nvPr/>
          </p:nvGrpSpPr>
          <p:grpSpPr>
            <a:xfrm>
              <a:off x="4422680" y="10876940"/>
              <a:ext cx="962219" cy="962219"/>
              <a:chOff x="1534886" y="10574761"/>
              <a:chExt cx="962219" cy="962219"/>
            </a:xfrm>
          </p:grpSpPr>
          <p:sp>
            <p:nvSpPr>
              <p:cNvPr id="102" name="Oval 101"/>
              <p:cNvSpPr/>
              <p:nvPr/>
            </p:nvSpPr>
            <p:spPr>
              <a:xfrm>
                <a:off x="1534886" y="10574761"/>
                <a:ext cx="962219" cy="96221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endParaRPr lang="en-US" sz="1200">
                  <a:solidFill>
                    <a:srgbClr val="F9F9F9"/>
                  </a:solidFill>
                </a:endParaRPr>
              </a:p>
            </p:txBody>
          </p:sp>
          <p:pic>
            <p:nvPicPr>
              <p:cNvPr id="10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6293" y="10656168"/>
                <a:ext cx="799403" cy="799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mc:AlternateContent xmlns:mc="http://schemas.openxmlformats.org/markup-compatibility/2006" xmlns:a14="http://schemas.microsoft.com/office/drawing/2010/main">
          <mc:Choice Requires="a14">
            <p:sp>
              <p:nvSpPr>
                <p:cNvPr id="76" name="TextBox 75"/>
                <p:cNvSpPr txBox="1"/>
                <p:nvPr/>
              </p:nvSpPr>
              <p:spPr>
                <a:xfrm>
                  <a:off x="3375821" y="10846088"/>
                  <a:ext cx="1149952" cy="699129"/>
                </a:xfrm>
                <a:prstGeom prst="rect">
                  <a:avLst/>
                </a:prstGeom>
                <a:noFill/>
              </p:spPr>
              <p:txBody>
                <a:bodyPr wrap="none" lIns="0" tIns="0" rIns="0" bIns="0" rtlCol="0">
                  <a:spAutoFit/>
                </a:bodyPr>
                <a:lstStyle/>
                <a:p>
                  <a:pPr defTabSz="914263"/>
                  <a14:m>
                    <m:oMathPara xmlns:m="http://schemas.openxmlformats.org/officeDocument/2006/math">
                      <m:oMathParaPr>
                        <m:jc m:val="centerGroup"/>
                      </m:oMathParaPr>
                      <m:oMath xmlns:m="http://schemas.openxmlformats.org/officeDocument/2006/math">
                        <m:sSubSup>
                          <m:sSubSupPr>
                            <m:ctrlPr>
                              <a:rPr lang="en-US" sz="2000" b="1" i="1" smtClean="0">
                                <a:solidFill>
                                  <a:srgbClr val="F9F9F9"/>
                                </a:solidFill>
                                <a:latin typeface="Cambria Math" panose="02040503050406030204" pitchFamily="18" charset="0"/>
                              </a:rPr>
                            </m:ctrlPr>
                          </m:sSubSupPr>
                          <m:e>
                            <m:r>
                              <a:rPr lang="en-US" sz="2000" b="1" i="1">
                                <a:solidFill>
                                  <a:srgbClr val="F9F9F9"/>
                                </a:solidFill>
                                <a:latin typeface="Cambria Math"/>
                              </a:rPr>
                              <m:t>𝑸</m:t>
                            </m:r>
                          </m:e>
                          <m:sub>
                            <m:r>
                              <a:rPr lang="en-US" sz="2000" b="1" i="1" smtClean="0">
                                <a:solidFill>
                                  <a:srgbClr val="F9F9F9"/>
                                </a:solidFill>
                                <a:latin typeface="Cambria Math" charset="0"/>
                              </a:rPr>
                              <m:t>𝒒𝒐𝒔</m:t>
                            </m:r>
                          </m:sub>
                          <m:sup>
                            <m:r>
                              <a:rPr lang="en-US" sz="2000" b="1" i="1" smtClean="0">
                                <a:solidFill>
                                  <a:srgbClr val="F9F9F9"/>
                                </a:solidFill>
                                <a:latin typeface="Cambria Math" charset="0"/>
                              </a:rPr>
                              <m:t>𝟐</m:t>
                            </m:r>
                          </m:sup>
                        </m:sSubSup>
                      </m:oMath>
                    </m:oMathPara>
                  </a14:m>
                  <a:endParaRPr lang="en-US" sz="2000" b="1" dirty="0">
                    <a:solidFill>
                      <a:srgbClr val="F9F9F9"/>
                    </a:solidFill>
                    <a:latin typeface="Raleway" panose="020B0503030101060003" pitchFamily="34" charset="0"/>
                  </a:endParaRPr>
                </a:p>
              </p:txBody>
            </p:sp>
          </mc:Choice>
          <mc:Fallback xmlns="">
            <p:sp>
              <p:nvSpPr>
                <p:cNvPr id="76" name="TextBox 75"/>
                <p:cNvSpPr txBox="1">
                  <a:spLocks noRot="1" noChangeAspect="1" noMove="1" noResize="1" noEditPoints="1" noAdjustHandles="1" noChangeArrowheads="1" noChangeShapeType="1" noTextEdit="1"/>
                </p:cNvSpPr>
                <p:nvPr/>
              </p:nvSpPr>
              <p:spPr>
                <a:xfrm>
                  <a:off x="3375821" y="10846088"/>
                  <a:ext cx="1149952" cy="699129"/>
                </a:xfrm>
                <a:prstGeom prst="rect">
                  <a:avLst/>
                </a:prstGeom>
                <a:blipFill rotWithShape="0">
                  <a:blip r:embed="rId9"/>
                  <a:stretch>
                    <a:fillRect l="-14894" r="-5319" b="-21053"/>
                  </a:stretch>
                </a:blipFill>
              </p:spPr>
              <p:txBody>
                <a:bodyPr/>
                <a:lstStyle/>
                <a:p>
                  <a:r>
                    <a:rPr lang="en-US">
                      <a:noFill/>
                    </a:rPr>
                    <a:t> </a:t>
                  </a:r>
                </a:p>
              </p:txBody>
            </p:sp>
          </mc:Fallback>
        </mc:AlternateContent>
      </p:grpSp>
      <p:grpSp>
        <p:nvGrpSpPr>
          <p:cNvPr id="16" name="Group 15"/>
          <p:cNvGrpSpPr/>
          <p:nvPr/>
        </p:nvGrpSpPr>
        <p:grpSpPr>
          <a:xfrm>
            <a:off x="2762219" y="5422785"/>
            <a:ext cx="1002697" cy="496471"/>
            <a:chOff x="5525157" y="10846088"/>
            <a:chExt cx="2005656" cy="993071"/>
          </a:xfrm>
        </p:grpSpPr>
        <p:grpSp>
          <p:nvGrpSpPr>
            <p:cNvPr id="104" name="Group 103"/>
            <p:cNvGrpSpPr/>
            <p:nvPr/>
          </p:nvGrpSpPr>
          <p:grpSpPr>
            <a:xfrm>
              <a:off x="6568594" y="10876940"/>
              <a:ext cx="962219" cy="962219"/>
              <a:chOff x="1534886" y="10574761"/>
              <a:chExt cx="962219" cy="962219"/>
            </a:xfrm>
          </p:grpSpPr>
          <p:sp>
            <p:nvSpPr>
              <p:cNvPr id="108" name="Oval 107"/>
              <p:cNvSpPr/>
              <p:nvPr/>
            </p:nvSpPr>
            <p:spPr>
              <a:xfrm>
                <a:off x="1534886" y="10574761"/>
                <a:ext cx="962219" cy="96221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endParaRPr lang="en-US" sz="1200">
                  <a:solidFill>
                    <a:srgbClr val="F9F9F9"/>
                  </a:solidFill>
                </a:endParaRPr>
              </a:p>
            </p:txBody>
          </p:sp>
          <p:pic>
            <p:nvPicPr>
              <p:cNvPr id="10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6293" y="10656168"/>
                <a:ext cx="799403" cy="799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mc:AlternateContent xmlns:mc="http://schemas.openxmlformats.org/markup-compatibility/2006" xmlns:a14="http://schemas.microsoft.com/office/drawing/2010/main">
          <mc:Choice Requires="a14">
            <p:sp>
              <p:nvSpPr>
                <p:cNvPr id="82" name="TextBox 81"/>
                <p:cNvSpPr txBox="1"/>
                <p:nvPr/>
              </p:nvSpPr>
              <p:spPr>
                <a:xfrm>
                  <a:off x="5525157" y="10846088"/>
                  <a:ext cx="1149952" cy="699129"/>
                </a:xfrm>
                <a:prstGeom prst="rect">
                  <a:avLst/>
                </a:prstGeom>
                <a:noFill/>
              </p:spPr>
              <p:txBody>
                <a:bodyPr wrap="none" lIns="0" tIns="0" rIns="0" bIns="0" rtlCol="0">
                  <a:spAutoFit/>
                </a:bodyPr>
                <a:lstStyle/>
                <a:p>
                  <a:pPr defTabSz="914263"/>
                  <a14:m>
                    <m:oMathPara xmlns:m="http://schemas.openxmlformats.org/officeDocument/2006/math">
                      <m:oMathParaPr>
                        <m:jc m:val="centerGroup"/>
                      </m:oMathParaPr>
                      <m:oMath xmlns:m="http://schemas.openxmlformats.org/officeDocument/2006/math">
                        <m:sSubSup>
                          <m:sSubSupPr>
                            <m:ctrlPr>
                              <a:rPr lang="en-US" sz="2000" b="1" i="1" smtClean="0">
                                <a:solidFill>
                                  <a:srgbClr val="F9F9F9"/>
                                </a:solidFill>
                                <a:latin typeface="Cambria Math" panose="02040503050406030204" pitchFamily="18" charset="0"/>
                              </a:rPr>
                            </m:ctrlPr>
                          </m:sSubSupPr>
                          <m:e>
                            <m:r>
                              <a:rPr lang="en-US" sz="2000" b="1" i="1">
                                <a:solidFill>
                                  <a:srgbClr val="F9F9F9"/>
                                </a:solidFill>
                                <a:latin typeface="Cambria Math"/>
                              </a:rPr>
                              <m:t>𝑸</m:t>
                            </m:r>
                          </m:e>
                          <m:sub>
                            <m:r>
                              <a:rPr lang="en-US" sz="2000" b="1" i="1" smtClean="0">
                                <a:solidFill>
                                  <a:srgbClr val="F9F9F9"/>
                                </a:solidFill>
                                <a:latin typeface="Cambria Math" charset="0"/>
                              </a:rPr>
                              <m:t>𝒒𝒐𝒔</m:t>
                            </m:r>
                          </m:sub>
                          <m:sup>
                            <m:r>
                              <a:rPr lang="en-US" sz="2000" b="1" i="1" smtClean="0">
                                <a:solidFill>
                                  <a:srgbClr val="F9F9F9"/>
                                </a:solidFill>
                                <a:latin typeface="Cambria Math" charset="0"/>
                              </a:rPr>
                              <m:t>𝟑</m:t>
                            </m:r>
                          </m:sup>
                        </m:sSubSup>
                      </m:oMath>
                    </m:oMathPara>
                  </a14:m>
                  <a:endParaRPr lang="en-US" sz="2000" b="1" dirty="0">
                    <a:solidFill>
                      <a:srgbClr val="F9F9F9"/>
                    </a:solidFill>
                    <a:latin typeface="Raleway" panose="020B0503030101060003" pitchFamily="34" charset="0"/>
                  </a:endParaRPr>
                </a:p>
              </p:txBody>
            </p:sp>
          </mc:Choice>
          <mc:Fallback xmlns="">
            <p:sp>
              <p:nvSpPr>
                <p:cNvPr id="82" name="TextBox 81"/>
                <p:cNvSpPr txBox="1">
                  <a:spLocks noRot="1" noChangeAspect="1" noMove="1" noResize="1" noEditPoints="1" noAdjustHandles="1" noChangeArrowheads="1" noChangeShapeType="1" noTextEdit="1"/>
                </p:cNvSpPr>
                <p:nvPr/>
              </p:nvSpPr>
              <p:spPr>
                <a:xfrm>
                  <a:off x="5525157" y="10846088"/>
                  <a:ext cx="1149952" cy="699129"/>
                </a:xfrm>
                <a:prstGeom prst="rect">
                  <a:avLst/>
                </a:prstGeom>
                <a:blipFill rotWithShape="0">
                  <a:blip r:embed="rId10"/>
                  <a:stretch>
                    <a:fillRect l="-13830" r="-6383" b="-21053"/>
                  </a:stretch>
                </a:blipFill>
              </p:spPr>
              <p:txBody>
                <a:bodyPr/>
                <a:lstStyle/>
                <a:p>
                  <a:r>
                    <a:rPr lang="en-US">
                      <a:noFill/>
                    </a:rPr>
                    <a:t> </a:t>
                  </a:r>
                </a:p>
              </p:txBody>
            </p:sp>
          </mc:Fallback>
        </mc:AlternateContent>
      </p:grpSp>
      <p:grpSp>
        <p:nvGrpSpPr>
          <p:cNvPr id="17" name="Group 16"/>
          <p:cNvGrpSpPr/>
          <p:nvPr/>
        </p:nvGrpSpPr>
        <p:grpSpPr>
          <a:xfrm>
            <a:off x="3910733" y="5422786"/>
            <a:ext cx="1016280" cy="496471"/>
            <a:chOff x="7822484" y="10846088"/>
            <a:chExt cx="2032824" cy="993071"/>
          </a:xfrm>
        </p:grpSpPr>
        <p:grpSp>
          <p:nvGrpSpPr>
            <p:cNvPr id="110" name="Group 109"/>
            <p:cNvGrpSpPr/>
            <p:nvPr/>
          </p:nvGrpSpPr>
          <p:grpSpPr>
            <a:xfrm>
              <a:off x="8893089" y="10876940"/>
              <a:ext cx="962219" cy="962219"/>
              <a:chOff x="1534886" y="10574761"/>
              <a:chExt cx="962219" cy="962219"/>
            </a:xfrm>
          </p:grpSpPr>
          <p:sp>
            <p:nvSpPr>
              <p:cNvPr id="111" name="Oval 110"/>
              <p:cNvSpPr/>
              <p:nvPr/>
            </p:nvSpPr>
            <p:spPr>
              <a:xfrm>
                <a:off x="1534886" y="10574761"/>
                <a:ext cx="962219" cy="96221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endParaRPr lang="en-US" sz="1200">
                  <a:solidFill>
                    <a:srgbClr val="F9F9F9"/>
                  </a:solidFill>
                </a:endParaRPr>
              </a:p>
            </p:txBody>
          </p:sp>
          <p:pic>
            <p:nvPicPr>
              <p:cNvPr id="112"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6293" y="10656168"/>
                <a:ext cx="799403" cy="799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mc:AlternateContent xmlns:mc="http://schemas.openxmlformats.org/markup-compatibility/2006" xmlns:a14="http://schemas.microsoft.com/office/drawing/2010/main">
          <mc:Choice Requires="a14">
            <p:sp>
              <p:nvSpPr>
                <p:cNvPr id="94" name="TextBox 93"/>
                <p:cNvSpPr txBox="1"/>
                <p:nvPr/>
              </p:nvSpPr>
              <p:spPr>
                <a:xfrm>
                  <a:off x="7822484" y="10846088"/>
                  <a:ext cx="1149951" cy="697461"/>
                </a:xfrm>
                <a:prstGeom prst="rect">
                  <a:avLst/>
                </a:prstGeom>
                <a:noFill/>
              </p:spPr>
              <p:txBody>
                <a:bodyPr wrap="none" lIns="0" tIns="0" rIns="0" bIns="0" rtlCol="0">
                  <a:spAutoFit/>
                </a:bodyPr>
                <a:lstStyle/>
                <a:p>
                  <a:pPr defTabSz="914263"/>
                  <a14:m>
                    <m:oMathPara xmlns:m="http://schemas.openxmlformats.org/officeDocument/2006/math">
                      <m:oMathParaPr>
                        <m:jc m:val="centerGroup"/>
                      </m:oMathParaPr>
                      <m:oMath xmlns:m="http://schemas.openxmlformats.org/officeDocument/2006/math">
                        <m:sSubSup>
                          <m:sSubSupPr>
                            <m:ctrlPr>
                              <a:rPr lang="en-US" sz="2000" b="1" i="1" smtClean="0">
                                <a:solidFill>
                                  <a:srgbClr val="F9F9F9"/>
                                </a:solidFill>
                                <a:latin typeface="Cambria Math" panose="02040503050406030204" pitchFamily="18" charset="0"/>
                              </a:rPr>
                            </m:ctrlPr>
                          </m:sSubSupPr>
                          <m:e>
                            <m:r>
                              <a:rPr lang="en-US" sz="2000" b="1" i="1">
                                <a:solidFill>
                                  <a:srgbClr val="F9F9F9"/>
                                </a:solidFill>
                                <a:latin typeface="Cambria Math"/>
                              </a:rPr>
                              <m:t>𝑸</m:t>
                            </m:r>
                          </m:e>
                          <m:sub>
                            <m:r>
                              <a:rPr lang="en-US" sz="2000" b="1" i="1" smtClean="0">
                                <a:solidFill>
                                  <a:srgbClr val="F9F9F9"/>
                                </a:solidFill>
                                <a:latin typeface="Cambria Math" charset="0"/>
                              </a:rPr>
                              <m:t>𝒒𝒐𝒔</m:t>
                            </m:r>
                          </m:sub>
                          <m:sup>
                            <m:r>
                              <a:rPr lang="en-US" sz="2000" b="1" i="1" smtClean="0">
                                <a:solidFill>
                                  <a:srgbClr val="F9F9F9"/>
                                </a:solidFill>
                                <a:latin typeface="Cambria Math" charset="0"/>
                              </a:rPr>
                              <m:t>𝟒</m:t>
                            </m:r>
                          </m:sup>
                        </m:sSubSup>
                      </m:oMath>
                    </m:oMathPara>
                  </a14:m>
                  <a:endParaRPr lang="en-US" sz="2000" b="1" dirty="0">
                    <a:solidFill>
                      <a:srgbClr val="F9F9F9"/>
                    </a:solidFill>
                    <a:latin typeface="Raleway" panose="020B0503030101060003" pitchFamily="34" charset="0"/>
                  </a:endParaRPr>
                </a:p>
              </p:txBody>
            </p:sp>
          </mc:Choice>
          <mc:Fallback xmlns="">
            <p:sp>
              <p:nvSpPr>
                <p:cNvPr id="94" name="TextBox 93"/>
                <p:cNvSpPr txBox="1">
                  <a:spLocks noRot="1" noChangeAspect="1" noMove="1" noResize="1" noEditPoints="1" noAdjustHandles="1" noChangeArrowheads="1" noChangeShapeType="1" noTextEdit="1"/>
                </p:cNvSpPr>
                <p:nvPr/>
              </p:nvSpPr>
              <p:spPr>
                <a:xfrm>
                  <a:off x="7822484" y="10846088"/>
                  <a:ext cx="1149951" cy="697461"/>
                </a:xfrm>
                <a:prstGeom prst="rect">
                  <a:avLst/>
                </a:prstGeom>
                <a:blipFill rotWithShape="0">
                  <a:blip r:embed="rId11"/>
                  <a:stretch>
                    <a:fillRect l="-14894" r="-5319" b="-21053"/>
                  </a:stretch>
                </a:blipFill>
              </p:spPr>
              <p:txBody>
                <a:bodyPr/>
                <a:lstStyle/>
                <a:p>
                  <a:r>
                    <a:rPr lang="en-US">
                      <a:noFill/>
                    </a:rPr>
                    <a:t> </a:t>
                  </a:r>
                </a:p>
              </p:txBody>
            </p:sp>
          </mc:Fallback>
        </mc:AlternateContent>
      </p:grpSp>
    </p:spTree>
    <p:extLst>
      <p:ext uri="{BB962C8B-B14F-4D97-AF65-F5344CB8AC3E}">
        <p14:creationId xmlns:p14="http://schemas.microsoft.com/office/powerpoint/2010/main" val="156565645"/>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200" fill="hold"/>
                                        <p:tgtEl>
                                          <p:spTgt spid="4"/>
                                        </p:tgtEl>
                                        <p:attrNameLst>
                                          <p:attrName>ppt_x</p:attrName>
                                        </p:attrNameLst>
                                      </p:cBhvr>
                                      <p:tavLst>
                                        <p:tav tm="0">
                                          <p:val>
                                            <p:strVal val="#ppt_x"/>
                                          </p:val>
                                        </p:tav>
                                        <p:tav tm="100000">
                                          <p:val>
                                            <p:strVal val="#ppt_x"/>
                                          </p:val>
                                        </p:tav>
                                      </p:tavLst>
                                    </p:anim>
                                    <p:anim calcmode="lin" valueType="num">
                                      <p:cBhvr additive="base">
                                        <p:cTn id="8" dur="2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grpId="0" nodeType="clickEffect">
                                  <p:stCondLst>
                                    <p:cond delay="0"/>
                                  </p:stCondLst>
                                  <p:childTnLst>
                                    <p:set>
                                      <p:cBhvr>
                                        <p:cTn id="12" dur="1" fill="hold">
                                          <p:stCondLst>
                                            <p:cond delay="0"/>
                                          </p:stCondLst>
                                        </p:cTn>
                                        <p:tgtEl>
                                          <p:spTgt spid="56"/>
                                        </p:tgtEl>
                                        <p:attrNameLst>
                                          <p:attrName>style.visibility</p:attrName>
                                        </p:attrNameLst>
                                      </p:cBhvr>
                                      <p:to>
                                        <p:strVal val="visible"/>
                                      </p:to>
                                    </p:set>
                                    <p:animEffect transition="in" filter="wheel(1)">
                                      <p:cBhvr>
                                        <p:cTn id="13" dur="250"/>
                                        <p:tgtEl>
                                          <p:spTgt spid="56"/>
                                        </p:tgtEl>
                                      </p:cBhvr>
                                    </p:animEffect>
                                  </p:childTnLst>
                                </p:cTn>
                              </p:par>
                            </p:childTnLst>
                          </p:cTn>
                        </p:par>
                        <p:par>
                          <p:cTn id="14" fill="hold">
                            <p:stCondLst>
                              <p:cond delay="250"/>
                            </p:stCondLst>
                            <p:childTnLst>
                              <p:par>
                                <p:cTn id="15" presetID="10" presetClass="entr" presetSubtype="0" fill="hold" grpId="0" nodeType="afterEffect">
                                  <p:stCondLst>
                                    <p:cond delay="0"/>
                                  </p:stCondLst>
                                  <p:childTnLst>
                                    <p:set>
                                      <p:cBhvr>
                                        <p:cTn id="16" dur="1" fill="hold">
                                          <p:stCondLst>
                                            <p:cond delay="0"/>
                                          </p:stCondLst>
                                        </p:cTn>
                                        <p:tgtEl>
                                          <p:spTgt spid="52"/>
                                        </p:tgtEl>
                                        <p:attrNameLst>
                                          <p:attrName>style.visibility</p:attrName>
                                        </p:attrNameLst>
                                      </p:cBhvr>
                                      <p:to>
                                        <p:strVal val="visible"/>
                                      </p:to>
                                    </p:set>
                                    <p:animEffect transition="in" filter="fade">
                                      <p:cBhvr>
                                        <p:cTn id="17" dur="100"/>
                                        <p:tgtEl>
                                          <p:spTgt spid="52"/>
                                        </p:tgtEl>
                                      </p:cBhvr>
                                    </p:animEffect>
                                  </p:childTnLst>
                                </p:cTn>
                              </p:par>
                            </p:childTnLst>
                          </p:cTn>
                        </p:par>
                        <p:par>
                          <p:cTn id="18" fill="hold">
                            <p:stCondLst>
                              <p:cond delay="350"/>
                            </p:stCondLst>
                            <p:childTnLst>
                              <p:par>
                                <p:cTn id="19" presetID="10" presetClass="entr" presetSubtype="0" fill="hold" grpId="0" nodeType="afterEffect">
                                  <p:stCondLst>
                                    <p:cond delay="0"/>
                                  </p:stCondLst>
                                  <p:childTnLst>
                                    <p:set>
                                      <p:cBhvr>
                                        <p:cTn id="20" dur="1" fill="hold">
                                          <p:stCondLst>
                                            <p:cond delay="0"/>
                                          </p:stCondLst>
                                        </p:cTn>
                                        <p:tgtEl>
                                          <p:spTgt spid="53"/>
                                        </p:tgtEl>
                                        <p:attrNameLst>
                                          <p:attrName>style.visibility</p:attrName>
                                        </p:attrNameLst>
                                      </p:cBhvr>
                                      <p:to>
                                        <p:strVal val="visible"/>
                                      </p:to>
                                    </p:set>
                                    <p:animEffect transition="in" filter="fade">
                                      <p:cBhvr>
                                        <p:cTn id="21" dur="100"/>
                                        <p:tgtEl>
                                          <p:spTgt spid="53"/>
                                        </p:tgtEl>
                                      </p:cBhvr>
                                    </p:animEffect>
                                  </p:childTnLst>
                                </p:cTn>
                              </p:par>
                            </p:childTnLst>
                          </p:cTn>
                        </p:par>
                        <p:par>
                          <p:cTn id="22" fill="hold">
                            <p:stCondLst>
                              <p:cond delay="450"/>
                            </p:stCondLst>
                            <p:childTnLst>
                              <p:par>
                                <p:cTn id="23" presetID="22" presetClass="entr" presetSubtype="8" fill="hold" grpId="0" nodeType="afterEffect">
                                  <p:stCondLst>
                                    <p:cond delay="0"/>
                                  </p:stCondLst>
                                  <p:childTnLst>
                                    <p:set>
                                      <p:cBhvr>
                                        <p:cTn id="24" dur="1" fill="hold">
                                          <p:stCondLst>
                                            <p:cond delay="0"/>
                                          </p:stCondLst>
                                        </p:cTn>
                                        <p:tgtEl>
                                          <p:spTgt spid="80"/>
                                        </p:tgtEl>
                                        <p:attrNameLst>
                                          <p:attrName>style.visibility</p:attrName>
                                        </p:attrNameLst>
                                      </p:cBhvr>
                                      <p:to>
                                        <p:strVal val="visible"/>
                                      </p:to>
                                    </p:set>
                                    <p:animEffect transition="in" filter="wipe(left)">
                                      <p:cBhvr>
                                        <p:cTn id="25" dur="100"/>
                                        <p:tgtEl>
                                          <p:spTgt spid="80"/>
                                        </p:tgtEl>
                                      </p:cBhvr>
                                    </p:animEffect>
                                  </p:childTnLst>
                                </p:cTn>
                              </p:par>
                            </p:childTnLst>
                          </p:cTn>
                        </p:par>
                        <p:par>
                          <p:cTn id="26" fill="hold">
                            <p:stCondLst>
                              <p:cond delay="550"/>
                            </p:stCondLst>
                            <p:childTnLst>
                              <p:par>
                                <p:cTn id="27" presetID="21" presetClass="entr" presetSubtype="1" fill="hold" grpId="0" nodeType="afterEffect">
                                  <p:stCondLst>
                                    <p:cond delay="0"/>
                                  </p:stCondLst>
                                  <p:childTnLst>
                                    <p:set>
                                      <p:cBhvr>
                                        <p:cTn id="28" dur="1" fill="hold">
                                          <p:stCondLst>
                                            <p:cond delay="0"/>
                                          </p:stCondLst>
                                        </p:cTn>
                                        <p:tgtEl>
                                          <p:spTgt spid="57"/>
                                        </p:tgtEl>
                                        <p:attrNameLst>
                                          <p:attrName>style.visibility</p:attrName>
                                        </p:attrNameLst>
                                      </p:cBhvr>
                                      <p:to>
                                        <p:strVal val="visible"/>
                                      </p:to>
                                    </p:set>
                                    <p:animEffect transition="in" filter="wheel(1)">
                                      <p:cBhvr>
                                        <p:cTn id="29" dur="250"/>
                                        <p:tgtEl>
                                          <p:spTgt spid="57"/>
                                        </p:tgtEl>
                                      </p:cBhvr>
                                    </p:animEffect>
                                  </p:childTnLst>
                                </p:cTn>
                              </p:par>
                            </p:childTnLst>
                          </p:cTn>
                        </p:par>
                        <p:par>
                          <p:cTn id="30" fill="hold">
                            <p:stCondLst>
                              <p:cond delay="800"/>
                            </p:stCondLst>
                            <p:childTnLst>
                              <p:par>
                                <p:cTn id="31" presetID="10" presetClass="entr" presetSubtype="0" fill="hold" grpId="0" nodeType="afterEffect">
                                  <p:stCondLst>
                                    <p:cond delay="0"/>
                                  </p:stCondLst>
                                  <p:childTnLst>
                                    <p:set>
                                      <p:cBhvr>
                                        <p:cTn id="32" dur="1" fill="hold">
                                          <p:stCondLst>
                                            <p:cond delay="0"/>
                                          </p:stCondLst>
                                        </p:cTn>
                                        <p:tgtEl>
                                          <p:spTgt spid="54"/>
                                        </p:tgtEl>
                                        <p:attrNameLst>
                                          <p:attrName>style.visibility</p:attrName>
                                        </p:attrNameLst>
                                      </p:cBhvr>
                                      <p:to>
                                        <p:strVal val="visible"/>
                                      </p:to>
                                    </p:set>
                                    <p:animEffect transition="in" filter="fade">
                                      <p:cBhvr>
                                        <p:cTn id="33" dur="100"/>
                                        <p:tgtEl>
                                          <p:spTgt spid="54"/>
                                        </p:tgtEl>
                                      </p:cBhvr>
                                    </p:animEffect>
                                  </p:childTnLst>
                                </p:cTn>
                              </p:par>
                            </p:childTnLst>
                          </p:cTn>
                        </p:par>
                        <p:par>
                          <p:cTn id="34" fill="hold">
                            <p:stCondLst>
                              <p:cond delay="900"/>
                            </p:stCondLst>
                            <p:childTnLst>
                              <p:par>
                                <p:cTn id="35" presetID="10" presetClass="entr" presetSubtype="0" fill="hold" grpId="0" nodeType="afterEffect">
                                  <p:stCondLst>
                                    <p:cond delay="0"/>
                                  </p:stCondLst>
                                  <p:childTnLst>
                                    <p:set>
                                      <p:cBhvr>
                                        <p:cTn id="36" dur="1" fill="hold">
                                          <p:stCondLst>
                                            <p:cond delay="0"/>
                                          </p:stCondLst>
                                        </p:cTn>
                                        <p:tgtEl>
                                          <p:spTgt spid="55"/>
                                        </p:tgtEl>
                                        <p:attrNameLst>
                                          <p:attrName>style.visibility</p:attrName>
                                        </p:attrNameLst>
                                      </p:cBhvr>
                                      <p:to>
                                        <p:strVal val="visible"/>
                                      </p:to>
                                    </p:set>
                                    <p:animEffect transition="in" filter="fade">
                                      <p:cBhvr>
                                        <p:cTn id="37" dur="100"/>
                                        <p:tgtEl>
                                          <p:spTgt spid="55"/>
                                        </p:tgtEl>
                                      </p:cBhvr>
                                    </p:animEffect>
                                  </p:childTnLst>
                                </p:cTn>
                              </p:par>
                            </p:childTnLst>
                          </p:cTn>
                        </p:par>
                        <p:par>
                          <p:cTn id="38" fill="hold">
                            <p:stCondLst>
                              <p:cond delay="1000"/>
                            </p:stCondLst>
                            <p:childTnLst>
                              <p:par>
                                <p:cTn id="39" presetID="22" presetClass="entr" presetSubtype="8" fill="hold" grpId="0" nodeType="afterEffect">
                                  <p:stCondLst>
                                    <p:cond delay="0"/>
                                  </p:stCondLst>
                                  <p:childTnLst>
                                    <p:set>
                                      <p:cBhvr>
                                        <p:cTn id="40" dur="1" fill="hold">
                                          <p:stCondLst>
                                            <p:cond delay="0"/>
                                          </p:stCondLst>
                                        </p:cTn>
                                        <p:tgtEl>
                                          <p:spTgt spid="81"/>
                                        </p:tgtEl>
                                        <p:attrNameLst>
                                          <p:attrName>style.visibility</p:attrName>
                                        </p:attrNameLst>
                                      </p:cBhvr>
                                      <p:to>
                                        <p:strVal val="visible"/>
                                      </p:to>
                                    </p:set>
                                    <p:animEffect transition="in" filter="wipe(left)">
                                      <p:cBhvr>
                                        <p:cTn id="41" dur="100"/>
                                        <p:tgtEl>
                                          <p:spTgt spid="81"/>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1" fill="hold" nodeType="clickEffect">
                                  <p:stCondLst>
                                    <p:cond delay="0"/>
                                  </p:stCondLst>
                                  <p:childTnLst>
                                    <p:set>
                                      <p:cBhvr>
                                        <p:cTn id="45" dur="1" fill="hold">
                                          <p:stCondLst>
                                            <p:cond delay="0"/>
                                          </p:stCondLst>
                                        </p:cTn>
                                        <p:tgtEl>
                                          <p:spTgt spid="3"/>
                                        </p:tgtEl>
                                        <p:attrNameLst>
                                          <p:attrName>style.visibility</p:attrName>
                                        </p:attrNameLst>
                                      </p:cBhvr>
                                      <p:to>
                                        <p:strVal val="visible"/>
                                      </p:to>
                                    </p:set>
                                    <p:animEffect transition="in" filter="wipe(up)">
                                      <p:cBhvr>
                                        <p:cTn id="46" dur="500"/>
                                        <p:tgtEl>
                                          <p:spTgt spid="3"/>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75"/>
                                        </p:tgtEl>
                                        <p:attrNameLst>
                                          <p:attrName>style.visibility</p:attrName>
                                        </p:attrNameLst>
                                      </p:cBhvr>
                                      <p:to>
                                        <p:strVal val="visible"/>
                                      </p:to>
                                    </p:set>
                                    <p:animEffect transition="in" filter="wipe(left)">
                                      <p:cBhvr>
                                        <p:cTn id="51" dur="250"/>
                                        <p:tgtEl>
                                          <p:spTgt spid="75"/>
                                        </p:tgtEl>
                                      </p:cBhvr>
                                    </p:animEffect>
                                  </p:childTnLst>
                                </p:cTn>
                              </p:par>
                              <p:par>
                                <p:cTn id="52" presetID="22" presetClass="entr" presetSubtype="8" fill="hold" grpId="0" nodeType="withEffect">
                                  <p:stCondLst>
                                    <p:cond delay="0"/>
                                  </p:stCondLst>
                                  <p:childTnLst>
                                    <p:set>
                                      <p:cBhvr>
                                        <p:cTn id="53" dur="1" fill="hold">
                                          <p:stCondLst>
                                            <p:cond delay="0"/>
                                          </p:stCondLst>
                                        </p:cTn>
                                        <p:tgtEl>
                                          <p:spTgt spid="7"/>
                                        </p:tgtEl>
                                        <p:attrNameLst>
                                          <p:attrName>style.visibility</p:attrName>
                                        </p:attrNameLst>
                                      </p:cBhvr>
                                      <p:to>
                                        <p:strVal val="visible"/>
                                      </p:to>
                                    </p:set>
                                    <p:animEffect transition="in" filter="wipe(left)">
                                      <p:cBhvr>
                                        <p:cTn id="54" dur="250"/>
                                        <p:tgtEl>
                                          <p:spTgt spid="7"/>
                                        </p:tgtEl>
                                      </p:cBhvr>
                                    </p:animEffect>
                                  </p:childTnLst>
                                </p:cTn>
                              </p:par>
                            </p:childTnLst>
                          </p:cTn>
                        </p:par>
                        <p:par>
                          <p:cTn id="55" fill="hold">
                            <p:stCondLst>
                              <p:cond delay="250"/>
                            </p:stCondLst>
                            <p:childTnLst>
                              <p:par>
                                <p:cTn id="56" presetID="10" presetClass="entr" presetSubtype="0" fill="hold" nodeType="afterEffect">
                                  <p:stCondLst>
                                    <p:cond delay="0"/>
                                  </p:stCondLst>
                                  <p:childTnLst>
                                    <p:set>
                                      <p:cBhvr>
                                        <p:cTn id="57" dur="1" fill="hold">
                                          <p:stCondLst>
                                            <p:cond delay="0"/>
                                          </p:stCondLst>
                                        </p:cTn>
                                        <p:tgtEl>
                                          <p:spTgt spid="105"/>
                                        </p:tgtEl>
                                        <p:attrNameLst>
                                          <p:attrName>style.visibility</p:attrName>
                                        </p:attrNameLst>
                                      </p:cBhvr>
                                      <p:to>
                                        <p:strVal val="visible"/>
                                      </p:to>
                                    </p:set>
                                    <p:animEffect transition="in" filter="fade">
                                      <p:cBhvr>
                                        <p:cTn id="58" dur="250"/>
                                        <p:tgtEl>
                                          <p:spTgt spid="105"/>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5"/>
                                        </p:tgtEl>
                                        <p:attrNameLst>
                                          <p:attrName>style.visibility</p:attrName>
                                        </p:attrNameLst>
                                      </p:cBhvr>
                                      <p:to>
                                        <p:strVal val="visible"/>
                                      </p:to>
                                    </p:set>
                                    <p:animEffect transition="in" filter="fade">
                                      <p:cBhvr>
                                        <p:cTn id="63" dur="100"/>
                                        <p:tgtEl>
                                          <p:spTgt spid="5"/>
                                        </p:tgtEl>
                                      </p:cBhvr>
                                    </p:animEffect>
                                  </p:childTnLst>
                                </p:cTn>
                              </p:par>
                            </p:childTnLst>
                          </p:cTn>
                        </p:par>
                        <p:par>
                          <p:cTn id="64" fill="hold">
                            <p:stCondLst>
                              <p:cond delay="100"/>
                            </p:stCondLst>
                            <p:childTnLst>
                              <p:par>
                                <p:cTn id="65" presetID="10" presetClass="entr" presetSubtype="0" fill="hold" nodeType="afterEffect">
                                  <p:stCondLst>
                                    <p:cond delay="0"/>
                                  </p:stCondLst>
                                  <p:childTnLst>
                                    <p:set>
                                      <p:cBhvr>
                                        <p:cTn id="66" dur="1" fill="hold">
                                          <p:stCondLst>
                                            <p:cond delay="0"/>
                                          </p:stCondLst>
                                        </p:cTn>
                                        <p:tgtEl>
                                          <p:spTgt spid="8"/>
                                        </p:tgtEl>
                                        <p:attrNameLst>
                                          <p:attrName>style.visibility</p:attrName>
                                        </p:attrNameLst>
                                      </p:cBhvr>
                                      <p:to>
                                        <p:strVal val="visible"/>
                                      </p:to>
                                    </p:set>
                                    <p:animEffect transition="in" filter="fade">
                                      <p:cBhvr>
                                        <p:cTn id="67" dur="100"/>
                                        <p:tgtEl>
                                          <p:spTgt spid="8"/>
                                        </p:tgtEl>
                                      </p:cBhvr>
                                    </p:animEffect>
                                  </p:childTnLst>
                                </p:cTn>
                              </p:par>
                            </p:childTnLst>
                          </p:cTn>
                        </p:par>
                        <p:par>
                          <p:cTn id="68" fill="hold">
                            <p:stCondLst>
                              <p:cond delay="200"/>
                            </p:stCondLst>
                            <p:childTnLst>
                              <p:par>
                                <p:cTn id="69" presetID="10" presetClass="entr" presetSubtype="0" fill="hold" nodeType="afterEffect">
                                  <p:stCondLst>
                                    <p:cond delay="0"/>
                                  </p:stCondLst>
                                  <p:childTnLst>
                                    <p:set>
                                      <p:cBhvr>
                                        <p:cTn id="70" dur="1" fill="hold">
                                          <p:stCondLst>
                                            <p:cond delay="0"/>
                                          </p:stCondLst>
                                        </p:cTn>
                                        <p:tgtEl>
                                          <p:spTgt spid="9"/>
                                        </p:tgtEl>
                                        <p:attrNameLst>
                                          <p:attrName>style.visibility</p:attrName>
                                        </p:attrNameLst>
                                      </p:cBhvr>
                                      <p:to>
                                        <p:strVal val="visible"/>
                                      </p:to>
                                    </p:set>
                                    <p:animEffect transition="in" filter="fade">
                                      <p:cBhvr>
                                        <p:cTn id="71" dur="100"/>
                                        <p:tgtEl>
                                          <p:spTgt spid="9"/>
                                        </p:tgtEl>
                                      </p:cBhvr>
                                    </p:animEffect>
                                  </p:childTnLst>
                                </p:cTn>
                              </p:par>
                            </p:childTnLst>
                          </p:cTn>
                        </p:par>
                        <p:par>
                          <p:cTn id="72" fill="hold">
                            <p:stCondLst>
                              <p:cond delay="300"/>
                            </p:stCondLst>
                            <p:childTnLst>
                              <p:par>
                                <p:cTn id="73" presetID="10" presetClass="entr" presetSubtype="0" fill="hold" nodeType="afterEffect">
                                  <p:stCondLst>
                                    <p:cond delay="0"/>
                                  </p:stCondLst>
                                  <p:childTnLst>
                                    <p:set>
                                      <p:cBhvr>
                                        <p:cTn id="74" dur="1" fill="hold">
                                          <p:stCondLst>
                                            <p:cond delay="0"/>
                                          </p:stCondLst>
                                        </p:cTn>
                                        <p:tgtEl>
                                          <p:spTgt spid="10"/>
                                        </p:tgtEl>
                                        <p:attrNameLst>
                                          <p:attrName>style.visibility</p:attrName>
                                        </p:attrNameLst>
                                      </p:cBhvr>
                                      <p:to>
                                        <p:strVal val="visible"/>
                                      </p:to>
                                    </p:set>
                                    <p:animEffect transition="in" filter="fade">
                                      <p:cBhvr>
                                        <p:cTn id="75" dur="100"/>
                                        <p:tgtEl>
                                          <p:spTgt spid="10"/>
                                        </p:tgtEl>
                                      </p:cBhvr>
                                    </p:animEffect>
                                  </p:childTnLst>
                                </p:cTn>
                              </p:par>
                            </p:childTnLst>
                          </p:cTn>
                        </p:par>
                      </p:childTnLst>
                    </p:cTn>
                  </p:par>
                  <p:par>
                    <p:cTn id="76" fill="hold">
                      <p:stCondLst>
                        <p:cond delay="indefinite"/>
                      </p:stCondLst>
                      <p:childTnLst>
                        <p:par>
                          <p:cTn id="77" fill="hold">
                            <p:stCondLst>
                              <p:cond delay="0"/>
                            </p:stCondLst>
                            <p:childTnLst>
                              <p:par>
                                <p:cTn id="78" presetID="21" presetClass="entr" presetSubtype="1" fill="hold" grpId="0" nodeType="clickEffect">
                                  <p:stCondLst>
                                    <p:cond delay="0"/>
                                  </p:stCondLst>
                                  <p:childTnLst>
                                    <p:set>
                                      <p:cBhvr>
                                        <p:cTn id="79" dur="1" fill="hold">
                                          <p:stCondLst>
                                            <p:cond delay="0"/>
                                          </p:stCondLst>
                                        </p:cTn>
                                        <p:tgtEl>
                                          <p:spTgt spid="15"/>
                                        </p:tgtEl>
                                        <p:attrNameLst>
                                          <p:attrName>style.visibility</p:attrName>
                                        </p:attrNameLst>
                                      </p:cBhvr>
                                      <p:to>
                                        <p:strVal val="visible"/>
                                      </p:to>
                                    </p:set>
                                    <p:animEffect transition="in" filter="wheel(1)">
                                      <p:cBhvr>
                                        <p:cTn id="80" dur="250"/>
                                        <p:tgtEl>
                                          <p:spTgt spid="15"/>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grpId="0" nodeType="clickEffect">
                                  <p:stCondLst>
                                    <p:cond delay="0"/>
                                  </p:stCondLst>
                                  <p:childTnLst>
                                    <p:set>
                                      <p:cBhvr>
                                        <p:cTn id="84" dur="1" fill="hold">
                                          <p:stCondLst>
                                            <p:cond delay="0"/>
                                          </p:stCondLst>
                                        </p:cTn>
                                        <p:tgtEl>
                                          <p:spTgt spid="58"/>
                                        </p:tgtEl>
                                        <p:attrNameLst>
                                          <p:attrName>style.visibility</p:attrName>
                                        </p:attrNameLst>
                                      </p:cBhvr>
                                      <p:to>
                                        <p:strVal val="visible"/>
                                      </p:to>
                                    </p:set>
                                    <p:animEffect transition="in" filter="fade">
                                      <p:cBhvr>
                                        <p:cTn id="85" dur="250"/>
                                        <p:tgtEl>
                                          <p:spTgt spid="58"/>
                                        </p:tgtEl>
                                      </p:cBhvr>
                                    </p:animEffect>
                                  </p:childTnLst>
                                </p:cTn>
                              </p:par>
                            </p:childTnLst>
                          </p:cTn>
                        </p:par>
                        <p:par>
                          <p:cTn id="86" fill="hold">
                            <p:stCondLst>
                              <p:cond delay="250"/>
                            </p:stCondLst>
                            <p:childTnLst>
                              <p:par>
                                <p:cTn id="87" presetID="22" presetClass="entr" presetSubtype="1" fill="hold" nodeType="afterEffect">
                                  <p:stCondLst>
                                    <p:cond delay="0"/>
                                  </p:stCondLst>
                                  <p:childTnLst>
                                    <p:set>
                                      <p:cBhvr>
                                        <p:cTn id="88" dur="1" fill="hold">
                                          <p:stCondLst>
                                            <p:cond delay="0"/>
                                          </p:stCondLst>
                                        </p:cTn>
                                        <p:tgtEl>
                                          <p:spTgt spid="45"/>
                                        </p:tgtEl>
                                        <p:attrNameLst>
                                          <p:attrName>style.visibility</p:attrName>
                                        </p:attrNameLst>
                                      </p:cBhvr>
                                      <p:to>
                                        <p:strVal val="visible"/>
                                      </p:to>
                                    </p:set>
                                    <p:animEffect transition="in" filter="wipe(up)">
                                      <p:cBhvr>
                                        <p:cTn id="89" dur="100"/>
                                        <p:tgtEl>
                                          <p:spTgt spid="45"/>
                                        </p:tgtEl>
                                      </p:cBhvr>
                                    </p:animEffect>
                                  </p:childTnLst>
                                </p:cTn>
                              </p:par>
                            </p:childTnLst>
                          </p:cTn>
                        </p:par>
                        <p:par>
                          <p:cTn id="90" fill="hold">
                            <p:stCondLst>
                              <p:cond delay="350"/>
                            </p:stCondLst>
                            <p:childTnLst>
                              <p:par>
                                <p:cTn id="91" presetID="10" presetClass="entr" presetSubtype="0" fill="hold" grpId="0" nodeType="afterEffect">
                                  <p:stCondLst>
                                    <p:cond delay="0"/>
                                  </p:stCondLst>
                                  <p:childTnLst>
                                    <p:set>
                                      <p:cBhvr>
                                        <p:cTn id="92" dur="1" fill="hold">
                                          <p:stCondLst>
                                            <p:cond delay="0"/>
                                          </p:stCondLst>
                                        </p:cTn>
                                        <p:tgtEl>
                                          <p:spTgt spid="60"/>
                                        </p:tgtEl>
                                        <p:attrNameLst>
                                          <p:attrName>style.visibility</p:attrName>
                                        </p:attrNameLst>
                                      </p:cBhvr>
                                      <p:to>
                                        <p:strVal val="visible"/>
                                      </p:to>
                                    </p:set>
                                    <p:animEffect transition="in" filter="fade">
                                      <p:cBhvr>
                                        <p:cTn id="93" dur="250"/>
                                        <p:tgtEl>
                                          <p:spTgt spid="60"/>
                                        </p:tgtEl>
                                      </p:cBhvr>
                                    </p:animEffect>
                                  </p:childTnLst>
                                </p:cTn>
                              </p:par>
                            </p:childTnLst>
                          </p:cTn>
                        </p:par>
                        <p:par>
                          <p:cTn id="94" fill="hold">
                            <p:stCondLst>
                              <p:cond delay="600"/>
                            </p:stCondLst>
                            <p:childTnLst>
                              <p:par>
                                <p:cTn id="95" presetID="22" presetClass="entr" presetSubtype="1" fill="hold" nodeType="afterEffect">
                                  <p:stCondLst>
                                    <p:cond delay="0"/>
                                  </p:stCondLst>
                                  <p:childTnLst>
                                    <p:set>
                                      <p:cBhvr>
                                        <p:cTn id="96" dur="1" fill="hold">
                                          <p:stCondLst>
                                            <p:cond delay="0"/>
                                          </p:stCondLst>
                                        </p:cTn>
                                        <p:tgtEl>
                                          <p:spTgt spid="79"/>
                                        </p:tgtEl>
                                        <p:attrNameLst>
                                          <p:attrName>style.visibility</p:attrName>
                                        </p:attrNameLst>
                                      </p:cBhvr>
                                      <p:to>
                                        <p:strVal val="visible"/>
                                      </p:to>
                                    </p:set>
                                    <p:animEffect transition="in" filter="wipe(up)">
                                      <p:cBhvr>
                                        <p:cTn id="97" dur="100"/>
                                        <p:tgtEl>
                                          <p:spTgt spid="79"/>
                                        </p:tgtEl>
                                      </p:cBhvr>
                                    </p:animEffect>
                                  </p:childTnLst>
                                </p:cTn>
                              </p:par>
                            </p:childTnLst>
                          </p:cTn>
                        </p:par>
                        <p:par>
                          <p:cTn id="98" fill="hold">
                            <p:stCondLst>
                              <p:cond delay="700"/>
                            </p:stCondLst>
                            <p:childTnLst>
                              <p:par>
                                <p:cTn id="99" presetID="10" presetClass="entr" presetSubtype="0" fill="hold" grpId="0" nodeType="afterEffect">
                                  <p:stCondLst>
                                    <p:cond delay="0"/>
                                  </p:stCondLst>
                                  <p:childTnLst>
                                    <p:set>
                                      <p:cBhvr>
                                        <p:cTn id="100" dur="1" fill="hold">
                                          <p:stCondLst>
                                            <p:cond delay="0"/>
                                          </p:stCondLst>
                                        </p:cTn>
                                        <p:tgtEl>
                                          <p:spTgt spid="59"/>
                                        </p:tgtEl>
                                        <p:attrNameLst>
                                          <p:attrName>style.visibility</p:attrName>
                                        </p:attrNameLst>
                                      </p:cBhvr>
                                      <p:to>
                                        <p:strVal val="visible"/>
                                      </p:to>
                                    </p:set>
                                    <p:animEffect transition="in" filter="fade">
                                      <p:cBhvr>
                                        <p:cTn id="101" dur="250"/>
                                        <p:tgtEl>
                                          <p:spTgt spid="59"/>
                                        </p:tgtEl>
                                      </p:cBhvr>
                                    </p:animEffect>
                                  </p:childTnLst>
                                </p:cTn>
                              </p:par>
                            </p:childTnLst>
                          </p:cTn>
                        </p:par>
                        <p:par>
                          <p:cTn id="102" fill="hold">
                            <p:stCondLst>
                              <p:cond delay="950"/>
                            </p:stCondLst>
                            <p:childTnLst>
                              <p:par>
                                <p:cTn id="103" presetID="22" presetClass="entr" presetSubtype="1" fill="hold" nodeType="afterEffect">
                                  <p:stCondLst>
                                    <p:cond delay="0"/>
                                  </p:stCondLst>
                                  <p:childTnLst>
                                    <p:set>
                                      <p:cBhvr>
                                        <p:cTn id="104" dur="1" fill="hold">
                                          <p:stCondLst>
                                            <p:cond delay="0"/>
                                          </p:stCondLst>
                                        </p:cTn>
                                        <p:tgtEl>
                                          <p:spTgt spid="36"/>
                                        </p:tgtEl>
                                        <p:attrNameLst>
                                          <p:attrName>style.visibility</p:attrName>
                                        </p:attrNameLst>
                                      </p:cBhvr>
                                      <p:to>
                                        <p:strVal val="visible"/>
                                      </p:to>
                                    </p:set>
                                    <p:animEffect transition="in" filter="wipe(up)">
                                      <p:cBhvr>
                                        <p:cTn id="105" dur="100"/>
                                        <p:tgtEl>
                                          <p:spTgt spid="36"/>
                                        </p:tgtEl>
                                      </p:cBhvr>
                                    </p:animEffect>
                                  </p:childTnLst>
                                </p:cTn>
                              </p:par>
                            </p:childTnLst>
                          </p:cTn>
                        </p:par>
                        <p:par>
                          <p:cTn id="106" fill="hold">
                            <p:stCondLst>
                              <p:cond delay="1050"/>
                            </p:stCondLst>
                            <p:childTnLst>
                              <p:par>
                                <p:cTn id="107" presetID="10" presetClass="entr" presetSubtype="0" fill="hold" grpId="0" nodeType="afterEffect">
                                  <p:stCondLst>
                                    <p:cond delay="0"/>
                                  </p:stCondLst>
                                  <p:childTnLst>
                                    <p:set>
                                      <p:cBhvr>
                                        <p:cTn id="108" dur="1" fill="hold">
                                          <p:stCondLst>
                                            <p:cond delay="0"/>
                                          </p:stCondLst>
                                        </p:cTn>
                                        <p:tgtEl>
                                          <p:spTgt spid="61"/>
                                        </p:tgtEl>
                                        <p:attrNameLst>
                                          <p:attrName>style.visibility</p:attrName>
                                        </p:attrNameLst>
                                      </p:cBhvr>
                                      <p:to>
                                        <p:strVal val="visible"/>
                                      </p:to>
                                    </p:set>
                                    <p:animEffect transition="in" filter="fade">
                                      <p:cBhvr>
                                        <p:cTn id="109" dur="250"/>
                                        <p:tgtEl>
                                          <p:spTgt spid="61"/>
                                        </p:tgtEl>
                                      </p:cBhvr>
                                    </p:animEffect>
                                  </p:childTnLst>
                                </p:cTn>
                              </p:par>
                            </p:childTnLst>
                          </p:cTn>
                        </p:par>
                        <p:par>
                          <p:cTn id="110" fill="hold">
                            <p:stCondLst>
                              <p:cond delay="1300"/>
                            </p:stCondLst>
                            <p:childTnLst>
                              <p:par>
                                <p:cTn id="111" presetID="22" presetClass="entr" presetSubtype="1" fill="hold" nodeType="afterEffect">
                                  <p:stCondLst>
                                    <p:cond delay="0"/>
                                  </p:stCondLst>
                                  <p:childTnLst>
                                    <p:set>
                                      <p:cBhvr>
                                        <p:cTn id="112" dur="1" fill="hold">
                                          <p:stCondLst>
                                            <p:cond delay="0"/>
                                          </p:stCondLst>
                                        </p:cTn>
                                        <p:tgtEl>
                                          <p:spTgt spid="132"/>
                                        </p:tgtEl>
                                        <p:attrNameLst>
                                          <p:attrName>style.visibility</p:attrName>
                                        </p:attrNameLst>
                                      </p:cBhvr>
                                      <p:to>
                                        <p:strVal val="visible"/>
                                      </p:to>
                                    </p:set>
                                    <p:animEffect transition="in" filter="wipe(up)">
                                      <p:cBhvr>
                                        <p:cTn id="113" dur="100"/>
                                        <p:tgtEl>
                                          <p:spTgt spid="132"/>
                                        </p:tgtEl>
                                      </p:cBhvr>
                                    </p:animEffect>
                                  </p:childTnLst>
                                </p:cTn>
                              </p:par>
                            </p:childTnLst>
                          </p:cTn>
                        </p:par>
                      </p:childTnLst>
                    </p:cTn>
                  </p:par>
                  <p:par>
                    <p:cTn id="114" fill="hold">
                      <p:stCondLst>
                        <p:cond delay="indefinite"/>
                      </p:stCondLst>
                      <p:childTnLst>
                        <p:par>
                          <p:cTn id="115" fill="hold">
                            <p:stCondLst>
                              <p:cond delay="0"/>
                            </p:stCondLst>
                            <p:childTnLst>
                              <p:par>
                                <p:cTn id="116" presetID="22" presetClass="entr" presetSubtype="8" fill="hold" grpId="0" nodeType="clickEffect">
                                  <p:stCondLst>
                                    <p:cond delay="0"/>
                                  </p:stCondLst>
                                  <p:childTnLst>
                                    <p:set>
                                      <p:cBhvr>
                                        <p:cTn id="117" dur="1" fill="hold">
                                          <p:stCondLst>
                                            <p:cond delay="0"/>
                                          </p:stCondLst>
                                        </p:cTn>
                                        <p:tgtEl>
                                          <p:spTgt spid="62"/>
                                        </p:tgtEl>
                                        <p:attrNameLst>
                                          <p:attrName>style.visibility</p:attrName>
                                        </p:attrNameLst>
                                      </p:cBhvr>
                                      <p:to>
                                        <p:strVal val="visible"/>
                                      </p:to>
                                    </p:set>
                                    <p:animEffect transition="in" filter="wipe(left)">
                                      <p:cBhvr>
                                        <p:cTn id="118" dur="250"/>
                                        <p:tgtEl>
                                          <p:spTgt spid="62"/>
                                        </p:tgtEl>
                                      </p:cBhvr>
                                    </p:animEffect>
                                  </p:childTnLst>
                                </p:cTn>
                              </p:par>
                              <p:par>
                                <p:cTn id="119" presetID="22" presetClass="entr" presetSubtype="8" fill="hold" grpId="0" nodeType="withEffect">
                                  <p:stCondLst>
                                    <p:cond delay="0"/>
                                  </p:stCondLst>
                                  <p:childTnLst>
                                    <p:set>
                                      <p:cBhvr>
                                        <p:cTn id="120" dur="1" fill="hold">
                                          <p:stCondLst>
                                            <p:cond delay="0"/>
                                          </p:stCondLst>
                                        </p:cTn>
                                        <p:tgtEl>
                                          <p:spTgt spid="63"/>
                                        </p:tgtEl>
                                        <p:attrNameLst>
                                          <p:attrName>style.visibility</p:attrName>
                                        </p:attrNameLst>
                                      </p:cBhvr>
                                      <p:to>
                                        <p:strVal val="visible"/>
                                      </p:to>
                                    </p:set>
                                    <p:animEffect transition="in" filter="wipe(left)">
                                      <p:cBhvr>
                                        <p:cTn id="121" dur="250"/>
                                        <p:tgtEl>
                                          <p:spTgt spid="63"/>
                                        </p:tgtEl>
                                      </p:cBhvr>
                                    </p:animEffect>
                                  </p:childTnLst>
                                </p:cTn>
                              </p:par>
                            </p:childTnLst>
                          </p:cTn>
                        </p:par>
                        <p:par>
                          <p:cTn id="122" fill="hold">
                            <p:stCondLst>
                              <p:cond delay="250"/>
                            </p:stCondLst>
                            <p:childTnLst>
                              <p:par>
                                <p:cTn id="123" presetID="47" presetClass="entr" presetSubtype="0" fill="hold" nodeType="afterEffect">
                                  <p:stCondLst>
                                    <p:cond delay="0"/>
                                  </p:stCondLst>
                                  <p:childTnLst>
                                    <p:set>
                                      <p:cBhvr>
                                        <p:cTn id="124" dur="1" fill="hold">
                                          <p:stCondLst>
                                            <p:cond delay="0"/>
                                          </p:stCondLst>
                                        </p:cTn>
                                        <p:tgtEl>
                                          <p:spTgt spid="64"/>
                                        </p:tgtEl>
                                        <p:attrNameLst>
                                          <p:attrName>style.visibility</p:attrName>
                                        </p:attrNameLst>
                                      </p:cBhvr>
                                      <p:to>
                                        <p:strVal val="visible"/>
                                      </p:to>
                                    </p:set>
                                    <p:animEffect transition="in" filter="fade">
                                      <p:cBhvr>
                                        <p:cTn id="125" dur="500"/>
                                        <p:tgtEl>
                                          <p:spTgt spid="64"/>
                                        </p:tgtEl>
                                      </p:cBhvr>
                                    </p:animEffect>
                                    <p:anim calcmode="lin" valueType="num">
                                      <p:cBhvr>
                                        <p:cTn id="126" dur="500" fill="hold"/>
                                        <p:tgtEl>
                                          <p:spTgt spid="64"/>
                                        </p:tgtEl>
                                        <p:attrNameLst>
                                          <p:attrName>ppt_x</p:attrName>
                                        </p:attrNameLst>
                                      </p:cBhvr>
                                      <p:tavLst>
                                        <p:tav tm="0">
                                          <p:val>
                                            <p:strVal val="#ppt_x"/>
                                          </p:val>
                                        </p:tav>
                                        <p:tav tm="100000">
                                          <p:val>
                                            <p:strVal val="#ppt_x"/>
                                          </p:val>
                                        </p:tav>
                                      </p:tavLst>
                                    </p:anim>
                                    <p:anim calcmode="lin" valueType="num">
                                      <p:cBhvr>
                                        <p:cTn id="127" dur="500" fill="hold"/>
                                        <p:tgtEl>
                                          <p:spTgt spid="64"/>
                                        </p:tgtEl>
                                        <p:attrNameLst>
                                          <p:attrName>ppt_y</p:attrName>
                                        </p:attrNameLst>
                                      </p:cBhvr>
                                      <p:tavLst>
                                        <p:tav tm="0">
                                          <p:val>
                                            <p:strVal val="#ppt_y-.1"/>
                                          </p:val>
                                        </p:tav>
                                        <p:tav tm="100000">
                                          <p:val>
                                            <p:strVal val="#ppt_y"/>
                                          </p:val>
                                        </p:tav>
                                      </p:tavLst>
                                    </p:anim>
                                  </p:childTnLst>
                                </p:cTn>
                              </p:par>
                            </p:childTnLst>
                          </p:cTn>
                        </p:par>
                      </p:childTnLst>
                    </p:cTn>
                  </p:par>
                  <p:par>
                    <p:cTn id="128" fill="hold">
                      <p:stCondLst>
                        <p:cond delay="indefinite"/>
                      </p:stCondLst>
                      <p:childTnLst>
                        <p:par>
                          <p:cTn id="129" fill="hold">
                            <p:stCondLst>
                              <p:cond delay="0"/>
                            </p:stCondLst>
                            <p:childTnLst>
                              <p:par>
                                <p:cTn id="130" presetID="10" presetClass="entr" presetSubtype="0" fill="hold" nodeType="clickEffect">
                                  <p:stCondLst>
                                    <p:cond delay="0"/>
                                  </p:stCondLst>
                                  <p:childTnLst>
                                    <p:set>
                                      <p:cBhvr>
                                        <p:cTn id="131" dur="1" fill="hold">
                                          <p:stCondLst>
                                            <p:cond delay="0"/>
                                          </p:stCondLst>
                                        </p:cTn>
                                        <p:tgtEl>
                                          <p:spTgt spid="11"/>
                                        </p:tgtEl>
                                        <p:attrNameLst>
                                          <p:attrName>style.visibility</p:attrName>
                                        </p:attrNameLst>
                                      </p:cBhvr>
                                      <p:to>
                                        <p:strVal val="visible"/>
                                      </p:to>
                                    </p:set>
                                    <p:animEffect transition="in" filter="fade">
                                      <p:cBhvr>
                                        <p:cTn id="132" dur="100"/>
                                        <p:tgtEl>
                                          <p:spTgt spid="11"/>
                                        </p:tgtEl>
                                      </p:cBhvr>
                                    </p:animEffect>
                                  </p:childTnLst>
                                </p:cTn>
                              </p:par>
                            </p:childTnLst>
                          </p:cTn>
                        </p:par>
                        <p:par>
                          <p:cTn id="133" fill="hold">
                            <p:stCondLst>
                              <p:cond delay="100"/>
                            </p:stCondLst>
                            <p:childTnLst>
                              <p:par>
                                <p:cTn id="134" presetID="10" presetClass="entr" presetSubtype="0" fill="hold" nodeType="afterEffect">
                                  <p:stCondLst>
                                    <p:cond delay="0"/>
                                  </p:stCondLst>
                                  <p:childTnLst>
                                    <p:set>
                                      <p:cBhvr>
                                        <p:cTn id="135" dur="1" fill="hold">
                                          <p:stCondLst>
                                            <p:cond delay="0"/>
                                          </p:stCondLst>
                                        </p:cTn>
                                        <p:tgtEl>
                                          <p:spTgt spid="12"/>
                                        </p:tgtEl>
                                        <p:attrNameLst>
                                          <p:attrName>style.visibility</p:attrName>
                                        </p:attrNameLst>
                                      </p:cBhvr>
                                      <p:to>
                                        <p:strVal val="visible"/>
                                      </p:to>
                                    </p:set>
                                    <p:animEffect transition="in" filter="fade">
                                      <p:cBhvr>
                                        <p:cTn id="136" dur="100"/>
                                        <p:tgtEl>
                                          <p:spTgt spid="12"/>
                                        </p:tgtEl>
                                      </p:cBhvr>
                                    </p:animEffect>
                                  </p:childTnLst>
                                </p:cTn>
                              </p:par>
                            </p:childTnLst>
                          </p:cTn>
                        </p:par>
                        <p:par>
                          <p:cTn id="137" fill="hold">
                            <p:stCondLst>
                              <p:cond delay="200"/>
                            </p:stCondLst>
                            <p:childTnLst>
                              <p:par>
                                <p:cTn id="138" presetID="10" presetClass="entr" presetSubtype="0" fill="hold" nodeType="afterEffect">
                                  <p:stCondLst>
                                    <p:cond delay="0"/>
                                  </p:stCondLst>
                                  <p:childTnLst>
                                    <p:set>
                                      <p:cBhvr>
                                        <p:cTn id="139" dur="1" fill="hold">
                                          <p:stCondLst>
                                            <p:cond delay="0"/>
                                          </p:stCondLst>
                                        </p:cTn>
                                        <p:tgtEl>
                                          <p:spTgt spid="16"/>
                                        </p:tgtEl>
                                        <p:attrNameLst>
                                          <p:attrName>style.visibility</p:attrName>
                                        </p:attrNameLst>
                                      </p:cBhvr>
                                      <p:to>
                                        <p:strVal val="visible"/>
                                      </p:to>
                                    </p:set>
                                    <p:animEffect transition="in" filter="fade">
                                      <p:cBhvr>
                                        <p:cTn id="140" dur="100"/>
                                        <p:tgtEl>
                                          <p:spTgt spid="16"/>
                                        </p:tgtEl>
                                      </p:cBhvr>
                                    </p:animEffect>
                                  </p:childTnLst>
                                </p:cTn>
                              </p:par>
                            </p:childTnLst>
                          </p:cTn>
                        </p:par>
                        <p:par>
                          <p:cTn id="141" fill="hold">
                            <p:stCondLst>
                              <p:cond delay="300"/>
                            </p:stCondLst>
                            <p:childTnLst>
                              <p:par>
                                <p:cTn id="142" presetID="10" presetClass="entr" presetSubtype="0" fill="hold" nodeType="afterEffect">
                                  <p:stCondLst>
                                    <p:cond delay="0"/>
                                  </p:stCondLst>
                                  <p:childTnLst>
                                    <p:set>
                                      <p:cBhvr>
                                        <p:cTn id="143" dur="1" fill="hold">
                                          <p:stCondLst>
                                            <p:cond delay="0"/>
                                          </p:stCondLst>
                                        </p:cTn>
                                        <p:tgtEl>
                                          <p:spTgt spid="17"/>
                                        </p:tgtEl>
                                        <p:attrNameLst>
                                          <p:attrName>style.visibility</p:attrName>
                                        </p:attrNameLst>
                                      </p:cBhvr>
                                      <p:to>
                                        <p:strVal val="visible"/>
                                      </p:to>
                                    </p:set>
                                    <p:animEffect transition="in" filter="fade">
                                      <p:cBhvr>
                                        <p:cTn id="144" dur="1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62" grpId="0" animBg="1"/>
      <p:bldP spid="75" grpId="0" animBg="1"/>
      <p:bldP spid="56" grpId="0" animBg="1"/>
      <p:bldP spid="52" grpId="0" animBg="1"/>
      <p:bldP spid="53" grpId="0" animBg="1"/>
      <p:bldP spid="57" grpId="0" animBg="1"/>
      <p:bldP spid="54" grpId="0" animBg="1"/>
      <p:bldP spid="55" grpId="0" animBg="1"/>
      <p:bldP spid="58" grpId="0" animBg="1"/>
      <p:bldP spid="59" grpId="0" animBg="1"/>
      <p:bldP spid="60" grpId="0" animBg="1"/>
      <p:bldP spid="61" grpId="0" animBg="1"/>
      <p:bldP spid="4" grpId="0" animBg="1"/>
      <p:bldP spid="63" grpId="0" animBg="1"/>
      <p:bldP spid="80" grpId="0" animBg="1"/>
      <p:bldP spid="81" grpId="0" animBg="1"/>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0" y="11504"/>
            <a:ext cx="7226300" cy="953599"/>
          </a:xfrm>
          <a:prstGeom prst="rect">
            <a:avLst/>
          </a:prstGeom>
          <a:solidFill>
            <a:schemeClr val="bg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chemeClr val="tx1"/>
                </a:solidFill>
                <a:latin typeface="Raleway SemiBold" charset="0"/>
                <a:ea typeface="Raleway SemiBold" charset="0"/>
                <a:cs typeface="Raleway SemiBold" charset="0"/>
              </a:rPr>
              <a:t>   Regulation </a:t>
            </a:r>
            <a:r>
              <a:rPr lang="en-US" sz="3200" dirty="0">
                <a:solidFill>
                  <a:schemeClr val="tx1"/>
                </a:solidFill>
                <a:latin typeface="Raleway Light" charset="0"/>
                <a:ea typeface="Raleway Light" charset="0"/>
                <a:cs typeface="Raleway Light" charset="0"/>
              </a:rPr>
              <a:t>of Main Memory BW</a:t>
            </a:r>
          </a:p>
        </p:txBody>
      </p:sp>
      <p:sp>
        <p:nvSpPr>
          <p:cNvPr id="3" name="Rectangle 2"/>
          <p:cNvSpPr/>
          <p:nvPr/>
        </p:nvSpPr>
        <p:spPr>
          <a:xfrm>
            <a:off x="381388" y="1140339"/>
            <a:ext cx="2570313" cy="1501094"/>
          </a:xfrm>
          <a:prstGeom prst="rect">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 name="Rectangle 3"/>
          <p:cNvSpPr/>
          <p:nvPr/>
        </p:nvSpPr>
        <p:spPr>
          <a:xfrm>
            <a:off x="770819" y="1442502"/>
            <a:ext cx="838930" cy="83717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tx1"/>
                </a:solidFill>
                <a:latin typeface="Lato Black" pitchFamily="34" charset="0"/>
                <a:cs typeface="Lato Black" pitchFamily="34" charset="0"/>
              </a:rPr>
              <a:t>C</a:t>
            </a:r>
            <a:r>
              <a:rPr lang="en-US" sz="4000" baseline="-25000" dirty="0">
                <a:solidFill>
                  <a:schemeClr val="tx1"/>
                </a:solidFill>
                <a:latin typeface="Lato Black" pitchFamily="34" charset="0"/>
                <a:cs typeface="Lato Black" pitchFamily="34" charset="0"/>
              </a:rPr>
              <a:t>1</a:t>
            </a:r>
            <a:endParaRPr lang="en-US" sz="4000" dirty="0">
              <a:solidFill>
                <a:schemeClr val="tx1"/>
              </a:solidFill>
              <a:latin typeface="Lato Black" pitchFamily="34" charset="0"/>
              <a:cs typeface="Lato Black" pitchFamily="34" charset="0"/>
            </a:endParaRPr>
          </a:p>
        </p:txBody>
      </p:sp>
      <p:sp>
        <p:nvSpPr>
          <p:cNvPr id="5" name="Rectangle 4"/>
          <p:cNvSpPr/>
          <p:nvPr/>
        </p:nvSpPr>
        <p:spPr>
          <a:xfrm>
            <a:off x="1924230" y="1442502"/>
            <a:ext cx="838930" cy="83717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tx1"/>
                </a:solidFill>
                <a:latin typeface="Lato Black" pitchFamily="34" charset="0"/>
                <a:cs typeface="Lato Black" pitchFamily="34" charset="0"/>
              </a:rPr>
              <a:t>C</a:t>
            </a:r>
            <a:r>
              <a:rPr lang="en-US" sz="4000" baseline="-25000" dirty="0">
                <a:solidFill>
                  <a:schemeClr val="tx1"/>
                </a:solidFill>
                <a:latin typeface="Lato Black" pitchFamily="34" charset="0"/>
                <a:cs typeface="Lato Black" pitchFamily="34" charset="0"/>
              </a:rPr>
              <a:t>2</a:t>
            </a:r>
            <a:endParaRPr lang="en-US" sz="4000" dirty="0">
              <a:solidFill>
                <a:schemeClr val="tx1"/>
              </a:solidFill>
              <a:latin typeface="Lato Black" pitchFamily="34" charset="0"/>
              <a:cs typeface="Lato Black" pitchFamily="34" charset="0"/>
            </a:endParaRPr>
          </a:p>
        </p:txBody>
      </p:sp>
      <p:sp>
        <p:nvSpPr>
          <p:cNvPr id="6" name="Oval 6"/>
          <p:cNvSpPr/>
          <p:nvPr/>
        </p:nvSpPr>
        <p:spPr>
          <a:xfrm rot="10800000">
            <a:off x="381388" y="3275330"/>
            <a:ext cx="2570313" cy="232193"/>
          </a:xfrm>
          <a:custGeom>
            <a:avLst/>
            <a:gdLst/>
            <a:ahLst/>
            <a:cxnLst/>
            <a:rect l="l" t="t" r="r" b="b"/>
            <a:pathLst>
              <a:path w="4948680" h="217170">
                <a:moveTo>
                  <a:pt x="0" y="0"/>
                </a:moveTo>
                <a:lnTo>
                  <a:pt x="4948680" y="0"/>
                </a:lnTo>
                <a:cubicBezTo>
                  <a:pt x="4948680" y="119940"/>
                  <a:pt x="3840880" y="217170"/>
                  <a:pt x="2474340" y="217170"/>
                </a:cubicBezTo>
                <a:cubicBezTo>
                  <a:pt x="1107800" y="217170"/>
                  <a:pt x="0" y="119940"/>
                  <a:pt x="0" y="0"/>
                </a:cubicBez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p:cNvCxnSpPr/>
          <p:nvPr/>
        </p:nvCxnSpPr>
        <p:spPr>
          <a:xfrm flipH="1">
            <a:off x="1192170" y="2279681"/>
            <a:ext cx="1" cy="3516735"/>
          </a:xfrm>
          <a:prstGeom prst="straightConnector1">
            <a:avLst/>
          </a:prstGeom>
          <a:ln w="79375">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2351811" y="2267149"/>
            <a:ext cx="2780" cy="3516735"/>
          </a:xfrm>
          <a:prstGeom prst="straightConnector1">
            <a:avLst/>
          </a:prstGeom>
          <a:ln w="793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151932" y="5796416"/>
            <a:ext cx="3029223" cy="4731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DDR</a:t>
            </a:r>
            <a:endParaRPr lang="en-US" dirty="0"/>
          </a:p>
        </p:txBody>
      </p:sp>
      <p:sp>
        <p:nvSpPr>
          <p:cNvPr id="10" name="Oval 6"/>
          <p:cNvSpPr/>
          <p:nvPr/>
        </p:nvSpPr>
        <p:spPr>
          <a:xfrm>
            <a:off x="381388" y="3492500"/>
            <a:ext cx="2570313" cy="232193"/>
          </a:xfrm>
          <a:custGeom>
            <a:avLst/>
            <a:gdLst/>
            <a:ahLst/>
            <a:cxnLst/>
            <a:rect l="l" t="t" r="r" b="b"/>
            <a:pathLst>
              <a:path w="4948680" h="217170">
                <a:moveTo>
                  <a:pt x="0" y="0"/>
                </a:moveTo>
                <a:lnTo>
                  <a:pt x="4948680" y="0"/>
                </a:lnTo>
                <a:cubicBezTo>
                  <a:pt x="4948680" y="119940"/>
                  <a:pt x="3840880" y="217170"/>
                  <a:pt x="2474340" y="217170"/>
                </a:cubicBezTo>
                <a:cubicBezTo>
                  <a:pt x="1107800" y="217170"/>
                  <a:pt x="0" y="119940"/>
                  <a:pt x="0" y="0"/>
                </a:cubicBez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p:nvGrpSpPr>
        <p:grpSpPr>
          <a:xfrm>
            <a:off x="2033993" y="3422145"/>
            <a:ext cx="1450644" cy="1556617"/>
            <a:chOff x="7194950" y="3811371"/>
            <a:chExt cx="2792956" cy="1367757"/>
          </a:xfrm>
        </p:grpSpPr>
        <p:sp>
          <p:nvSpPr>
            <p:cNvPr id="12" name="Rectangle 8"/>
            <p:cNvSpPr/>
            <p:nvPr/>
          </p:nvSpPr>
          <p:spPr>
            <a:xfrm>
              <a:off x="8081629" y="3811371"/>
              <a:ext cx="1809299" cy="1359866"/>
            </a:xfrm>
            <a:custGeom>
              <a:avLst/>
              <a:gdLst>
                <a:gd name="connsiteX0" fmla="*/ 0 w 2727034"/>
                <a:gd name="connsiteY0" fmla="*/ 0 h 1470259"/>
                <a:gd name="connsiteX1" fmla="*/ 2727034 w 2727034"/>
                <a:gd name="connsiteY1" fmla="*/ 0 h 1470259"/>
                <a:gd name="connsiteX2" fmla="*/ 2727034 w 2727034"/>
                <a:gd name="connsiteY2" fmla="*/ 1470259 h 1470259"/>
                <a:gd name="connsiteX3" fmla="*/ 0 w 2727034"/>
                <a:gd name="connsiteY3" fmla="*/ 1470259 h 1470259"/>
                <a:gd name="connsiteX4" fmla="*/ 0 w 2727034"/>
                <a:gd name="connsiteY4" fmla="*/ 0 h 1470259"/>
                <a:gd name="connsiteX0" fmla="*/ 0 w 2727034"/>
                <a:gd name="connsiteY0" fmla="*/ 9500 h 1479759"/>
                <a:gd name="connsiteX1" fmla="*/ 326734 w 2727034"/>
                <a:gd name="connsiteY1" fmla="*/ 0 h 1479759"/>
                <a:gd name="connsiteX2" fmla="*/ 2727034 w 2727034"/>
                <a:gd name="connsiteY2" fmla="*/ 9500 h 1479759"/>
                <a:gd name="connsiteX3" fmla="*/ 2727034 w 2727034"/>
                <a:gd name="connsiteY3" fmla="*/ 1479759 h 1479759"/>
                <a:gd name="connsiteX4" fmla="*/ 0 w 2727034"/>
                <a:gd name="connsiteY4" fmla="*/ 1479759 h 1479759"/>
                <a:gd name="connsiteX5" fmla="*/ 0 w 2727034"/>
                <a:gd name="connsiteY5" fmla="*/ 9500 h 1479759"/>
                <a:gd name="connsiteX0" fmla="*/ 0 w 2727034"/>
                <a:gd name="connsiteY0" fmla="*/ 32360 h 1502619"/>
                <a:gd name="connsiteX1" fmla="*/ 326734 w 2727034"/>
                <a:gd name="connsiteY1" fmla="*/ 22860 h 1502619"/>
                <a:gd name="connsiteX2" fmla="*/ 1263994 w 2727034"/>
                <a:gd name="connsiteY2" fmla="*/ 0 h 1502619"/>
                <a:gd name="connsiteX3" fmla="*/ 2727034 w 2727034"/>
                <a:gd name="connsiteY3" fmla="*/ 32360 h 1502619"/>
                <a:gd name="connsiteX4" fmla="*/ 2727034 w 2727034"/>
                <a:gd name="connsiteY4" fmla="*/ 1502619 h 1502619"/>
                <a:gd name="connsiteX5" fmla="*/ 0 w 2727034"/>
                <a:gd name="connsiteY5" fmla="*/ 1502619 h 1502619"/>
                <a:gd name="connsiteX6" fmla="*/ 0 w 2727034"/>
                <a:gd name="connsiteY6" fmla="*/ 32360 h 1502619"/>
                <a:gd name="connsiteX0" fmla="*/ 0 w 2727034"/>
                <a:gd name="connsiteY0" fmla="*/ 32360 h 1502619"/>
                <a:gd name="connsiteX1" fmla="*/ 326734 w 2727034"/>
                <a:gd name="connsiteY1" fmla="*/ 22860 h 1502619"/>
                <a:gd name="connsiteX2" fmla="*/ 692494 w 2727034"/>
                <a:gd name="connsiteY2" fmla="*/ 0 h 1502619"/>
                <a:gd name="connsiteX3" fmla="*/ 1263994 w 2727034"/>
                <a:gd name="connsiteY3" fmla="*/ 0 h 1502619"/>
                <a:gd name="connsiteX4" fmla="*/ 2727034 w 2727034"/>
                <a:gd name="connsiteY4" fmla="*/ 32360 h 1502619"/>
                <a:gd name="connsiteX5" fmla="*/ 2727034 w 2727034"/>
                <a:gd name="connsiteY5" fmla="*/ 1502619 h 1502619"/>
                <a:gd name="connsiteX6" fmla="*/ 0 w 2727034"/>
                <a:gd name="connsiteY6" fmla="*/ 1502619 h 1502619"/>
                <a:gd name="connsiteX7" fmla="*/ 0 w 2727034"/>
                <a:gd name="connsiteY7" fmla="*/ 32360 h 1502619"/>
                <a:gd name="connsiteX0" fmla="*/ 0 w 2727034"/>
                <a:gd name="connsiteY0" fmla="*/ 763880 h 2234139"/>
                <a:gd name="connsiteX1" fmla="*/ 326734 w 2727034"/>
                <a:gd name="connsiteY1" fmla="*/ 754380 h 2234139"/>
                <a:gd name="connsiteX2" fmla="*/ 303874 w 2727034"/>
                <a:gd name="connsiteY2" fmla="*/ 0 h 2234139"/>
                <a:gd name="connsiteX3" fmla="*/ 1263994 w 2727034"/>
                <a:gd name="connsiteY3" fmla="*/ 731520 h 2234139"/>
                <a:gd name="connsiteX4" fmla="*/ 2727034 w 2727034"/>
                <a:gd name="connsiteY4" fmla="*/ 763880 h 2234139"/>
                <a:gd name="connsiteX5" fmla="*/ 2727034 w 2727034"/>
                <a:gd name="connsiteY5" fmla="*/ 2234139 h 2234139"/>
                <a:gd name="connsiteX6" fmla="*/ 0 w 2727034"/>
                <a:gd name="connsiteY6" fmla="*/ 2234139 h 2234139"/>
                <a:gd name="connsiteX7" fmla="*/ 0 w 2727034"/>
                <a:gd name="connsiteY7" fmla="*/ 763880 h 2234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27034" h="2234139">
                  <a:moveTo>
                    <a:pt x="0" y="763880"/>
                  </a:moveTo>
                  <a:lnTo>
                    <a:pt x="326734" y="754380"/>
                  </a:lnTo>
                  <a:lnTo>
                    <a:pt x="303874" y="0"/>
                  </a:lnTo>
                  <a:lnTo>
                    <a:pt x="1263994" y="731520"/>
                  </a:lnTo>
                  <a:lnTo>
                    <a:pt x="2727034" y="763880"/>
                  </a:lnTo>
                  <a:lnTo>
                    <a:pt x="2727034" y="2234139"/>
                  </a:lnTo>
                  <a:lnTo>
                    <a:pt x="0" y="2234139"/>
                  </a:lnTo>
                  <a:lnTo>
                    <a:pt x="0" y="76388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2"/>
            <p:cNvSpPr txBox="1">
              <a:spLocks/>
            </p:cNvSpPr>
            <p:nvPr/>
          </p:nvSpPr>
          <p:spPr>
            <a:xfrm>
              <a:off x="7194950" y="4426380"/>
              <a:ext cx="2792956" cy="75274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buFont typeface="Arial" pitchFamily="34" charset="0"/>
                <a:buNone/>
              </a:pPr>
              <a:r>
                <a:rPr lang="it-IT" sz="1200" i="1" dirty="0">
                  <a:latin typeface="Raleway ExtraBold" pitchFamily="34" charset="0"/>
                </a:rPr>
                <a:t>SW –</a:t>
              </a:r>
              <a:r>
                <a:rPr lang="it-IT" sz="1200" i="1" dirty="0" err="1">
                  <a:latin typeface="Raleway ExtraBold" pitchFamily="34" charset="0"/>
                </a:rPr>
                <a:t>based</a:t>
              </a:r>
              <a:r>
                <a:rPr lang="it-IT" sz="1200" i="1" dirty="0">
                  <a:latin typeface="Raleway ExtraBold" pitchFamily="34" charset="0"/>
                </a:rPr>
                <a:t> </a:t>
              </a:r>
              <a:r>
                <a:rPr lang="it-IT" sz="1200" i="1" dirty="0" err="1">
                  <a:latin typeface="Raleway ExtraBold" pitchFamily="34" charset="0"/>
                </a:rPr>
                <a:t>Regulation</a:t>
              </a:r>
              <a:endParaRPr lang="it-IT" sz="1200" i="1" dirty="0">
                <a:latin typeface="Raleway ExtraBold" pitchFamily="34" charset="0"/>
              </a:endParaRPr>
            </a:p>
            <a:p>
              <a:pPr marL="0" indent="0" algn="r">
                <a:buFont typeface="Arial" pitchFamily="34" charset="0"/>
                <a:buNone/>
              </a:pPr>
              <a:r>
                <a:rPr lang="it-IT" sz="1200" i="1" dirty="0">
                  <a:latin typeface="Raleway ExtraBold" pitchFamily="34" charset="0"/>
                </a:rPr>
                <a:t>(</a:t>
              </a:r>
              <a:r>
                <a:rPr lang="it-IT" sz="1200" i="1" dirty="0" err="1">
                  <a:latin typeface="Raleway ExtraBold" pitchFamily="34" charset="0"/>
                </a:rPr>
                <a:t>MemGuard</a:t>
              </a:r>
              <a:r>
                <a:rPr lang="it-IT" sz="1200" i="1" dirty="0">
                  <a:latin typeface="Raleway ExtraBold" pitchFamily="34" charset="0"/>
                </a:rPr>
                <a:t>)</a:t>
              </a:r>
            </a:p>
            <a:p>
              <a:pPr marL="0" indent="0" algn="r">
                <a:buFont typeface="Arial" pitchFamily="34" charset="0"/>
                <a:buNone/>
              </a:pPr>
              <a:endParaRPr lang="it-IT" sz="1200" i="1" dirty="0">
                <a:latin typeface="Raleway ExtraBold" pitchFamily="34" charset="0"/>
              </a:endParaRPr>
            </a:p>
          </p:txBody>
        </p:sp>
      </p:grpSp>
      <p:sp>
        <p:nvSpPr>
          <p:cNvPr id="16" name="TextBox 15"/>
          <p:cNvSpPr txBox="1"/>
          <p:nvPr/>
        </p:nvSpPr>
        <p:spPr>
          <a:xfrm>
            <a:off x="5499100" y="5658160"/>
            <a:ext cx="4330700" cy="830997"/>
          </a:xfrm>
          <a:prstGeom prst="rect">
            <a:avLst/>
          </a:prstGeom>
          <a:noFill/>
          <a:ln w="19050">
            <a:noFill/>
          </a:ln>
          <a:effectLst>
            <a:outerShdw blurRad="50800" dist="50800" dir="3300000" sx="104000" sy="104000" algn="ctr" rotWithShape="0">
              <a:srgbClr val="000000">
                <a:alpha val="37000"/>
              </a:srgbClr>
            </a:outerShdw>
            <a:reflection stA="45000" endPos="21000" dir="5400000" sy="-100000" algn="bl" rotWithShape="0"/>
          </a:effectLst>
        </p:spPr>
        <p:txBody>
          <a:bodyPr wrap="square" rtlCol="0">
            <a:spAutoFit/>
          </a:bodyPr>
          <a:lstStyle/>
          <a:p>
            <a:pPr algn="ctr"/>
            <a:r>
              <a:rPr lang="en-US" sz="1600" dirty="0">
                <a:solidFill>
                  <a:schemeClr val="bg1"/>
                </a:solidFill>
              </a:rPr>
              <a:t>Profile of </a:t>
            </a:r>
            <a:r>
              <a:rPr lang="en-US" sz="1600" dirty="0" err="1">
                <a:solidFill>
                  <a:schemeClr val="bg1"/>
                </a:solidFill>
              </a:rPr>
              <a:t>MemGuard</a:t>
            </a:r>
            <a:r>
              <a:rPr lang="en-US" sz="1600" dirty="0">
                <a:solidFill>
                  <a:schemeClr val="bg1"/>
                </a:solidFill>
              </a:rPr>
              <a:t>-regulated synthetic traffic and the corresponding DDR Utilization</a:t>
            </a:r>
          </a:p>
        </p:txBody>
      </p:sp>
      <p:pic>
        <p:nvPicPr>
          <p:cNvPr id="17" name="Picture 16"/>
          <p:cNvPicPr>
            <a:picLocks noChangeAspect="1"/>
          </p:cNvPicPr>
          <p:nvPr/>
        </p:nvPicPr>
        <p:blipFill rotWithShape="1">
          <a:blip r:embed="rId3"/>
          <a:srcRect l="1307"/>
          <a:stretch/>
        </p:blipFill>
        <p:spPr>
          <a:xfrm>
            <a:off x="4847660" y="994636"/>
            <a:ext cx="5589295" cy="4040770"/>
          </a:xfrm>
          <a:prstGeom prst="rect">
            <a:avLst/>
          </a:prstGeom>
          <a:ln>
            <a:noFill/>
          </a:ln>
          <a:effectLst>
            <a:outerShdw sx="1000" sy="1000" algn="tl" rotWithShape="0">
              <a:srgbClr val="333333"/>
            </a:outerShdw>
          </a:effectLst>
        </p:spPr>
      </p:pic>
      <p:pic>
        <p:nvPicPr>
          <p:cNvPr id="19" name="Picture 18"/>
          <p:cNvPicPr>
            <a:picLocks noChangeAspect="1"/>
          </p:cNvPicPr>
          <p:nvPr/>
        </p:nvPicPr>
        <p:blipFill>
          <a:blip r:embed="rId4"/>
          <a:stretch>
            <a:fillRect/>
          </a:stretch>
        </p:blipFill>
        <p:spPr>
          <a:xfrm>
            <a:off x="6552080" y="5511291"/>
            <a:ext cx="4686228" cy="243209"/>
          </a:xfrm>
          <a:prstGeom prst="rect">
            <a:avLst/>
          </a:prstGeom>
        </p:spPr>
      </p:pic>
      <p:grpSp>
        <p:nvGrpSpPr>
          <p:cNvPr id="20" name="Group 19"/>
          <p:cNvGrpSpPr/>
          <p:nvPr/>
        </p:nvGrpSpPr>
        <p:grpSpPr>
          <a:xfrm>
            <a:off x="6947206" y="5131746"/>
            <a:ext cx="1434487" cy="526414"/>
            <a:chOff x="2791543" y="5616726"/>
            <a:chExt cx="1106610" cy="526414"/>
          </a:xfrm>
        </p:grpSpPr>
        <p:sp>
          <p:nvSpPr>
            <p:cNvPr id="21" name="TextBox 20"/>
            <p:cNvSpPr txBox="1"/>
            <p:nvPr/>
          </p:nvSpPr>
          <p:spPr>
            <a:xfrm>
              <a:off x="2791543" y="5619920"/>
              <a:ext cx="1106610" cy="523220"/>
            </a:xfrm>
            <a:prstGeom prst="rect">
              <a:avLst/>
            </a:prstGeom>
            <a:noFill/>
            <a:ln w="19050">
              <a:noFill/>
            </a:ln>
            <a:effectLst>
              <a:outerShdw blurRad="50800" dist="50800" dir="3300000" sx="104000" sy="104000" algn="ctr" rotWithShape="0">
                <a:srgbClr val="000000">
                  <a:alpha val="37000"/>
                </a:srgbClr>
              </a:outerShdw>
              <a:reflection stA="45000" endPos="21000" dir="5400000" sy="-100000" algn="bl" rotWithShape="0"/>
            </a:effectLst>
          </p:spPr>
          <p:txBody>
            <a:bodyPr wrap="square" rtlCol="0">
              <a:spAutoFit/>
            </a:bodyPr>
            <a:lstStyle/>
            <a:p>
              <a:pPr algn="ctr"/>
              <a:r>
                <a:rPr lang="en-US" sz="1400" dirty="0">
                  <a:solidFill>
                    <a:schemeClr val="bg1"/>
                  </a:solidFill>
                  <a:latin typeface="Lato" charset="0"/>
                  <a:ea typeface="Lato" charset="0"/>
                  <a:cs typeface="Lato" charset="0"/>
                </a:rPr>
                <a:t>Time (</a:t>
              </a:r>
              <a:r>
                <a:rPr lang="en-US" sz="1400" dirty="0" err="1">
                  <a:solidFill>
                    <a:schemeClr val="bg1"/>
                  </a:solidFill>
                  <a:latin typeface="Lato" charset="0"/>
                  <a:ea typeface="Lato" charset="0"/>
                  <a:cs typeface="Lato" charset="0"/>
                </a:rPr>
                <a:t>msec</a:t>
              </a:r>
              <a:r>
                <a:rPr lang="en-US" sz="1400" dirty="0">
                  <a:solidFill>
                    <a:schemeClr val="bg1"/>
                  </a:solidFill>
                  <a:latin typeface="Lato" charset="0"/>
                  <a:ea typeface="Lato" charset="0"/>
                  <a:cs typeface="Lato" charset="0"/>
                </a:rPr>
                <a:t>)</a:t>
              </a:r>
            </a:p>
          </p:txBody>
        </p:sp>
        <p:cxnSp>
          <p:nvCxnSpPr>
            <p:cNvPr id="22" name="Straight Arrow Connector 21"/>
            <p:cNvCxnSpPr/>
            <p:nvPr/>
          </p:nvCxnSpPr>
          <p:spPr>
            <a:xfrm>
              <a:off x="2944208" y="5616726"/>
              <a:ext cx="843889" cy="0"/>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sp>
        <p:nvSpPr>
          <p:cNvPr id="23" name="TextBox 22"/>
          <p:cNvSpPr txBox="1"/>
          <p:nvPr/>
        </p:nvSpPr>
        <p:spPr>
          <a:xfrm rot="16200000">
            <a:off x="4156895" y="1707202"/>
            <a:ext cx="1024569" cy="307777"/>
          </a:xfrm>
          <a:prstGeom prst="rect">
            <a:avLst/>
          </a:prstGeom>
          <a:noFill/>
          <a:ln w="19050">
            <a:noFill/>
          </a:ln>
          <a:effectLst>
            <a:outerShdw blurRad="50800" dist="50800" dir="3300000" sx="104000" sy="104000" algn="ctr" rotWithShape="0">
              <a:srgbClr val="000000">
                <a:alpha val="37000"/>
              </a:srgbClr>
            </a:outerShdw>
            <a:reflection stA="45000" endPos="21000" dir="5400000" sy="-100000" algn="bl" rotWithShape="0"/>
          </a:effectLst>
        </p:spPr>
        <p:txBody>
          <a:bodyPr wrap="square" rtlCol="0">
            <a:spAutoFit/>
          </a:bodyPr>
          <a:lstStyle/>
          <a:p>
            <a:pPr algn="ctr"/>
            <a:r>
              <a:rPr lang="en-US" sz="1400" dirty="0">
                <a:solidFill>
                  <a:schemeClr val="bg1"/>
                </a:solidFill>
                <a:latin typeface="Lato" charset="0"/>
                <a:ea typeface="Lato" charset="0"/>
                <a:cs typeface="Lato" charset="0"/>
              </a:rPr>
              <a:t>Util. (%)</a:t>
            </a:r>
          </a:p>
        </p:txBody>
      </p:sp>
      <p:sp>
        <p:nvSpPr>
          <p:cNvPr id="24" name="TextBox 23"/>
          <p:cNvSpPr txBox="1"/>
          <p:nvPr/>
        </p:nvSpPr>
        <p:spPr>
          <a:xfrm rot="16200000">
            <a:off x="4071753" y="3570805"/>
            <a:ext cx="1194854" cy="307777"/>
          </a:xfrm>
          <a:prstGeom prst="rect">
            <a:avLst/>
          </a:prstGeom>
          <a:noFill/>
          <a:ln w="19050">
            <a:noFill/>
          </a:ln>
          <a:effectLst>
            <a:outerShdw blurRad="50800" dist="50800" dir="3300000" sx="104000" sy="104000" algn="ctr" rotWithShape="0">
              <a:srgbClr val="000000">
                <a:alpha val="37000"/>
              </a:srgbClr>
            </a:outerShdw>
            <a:reflection stA="45000" endPos="21000" dir="5400000" sy="-100000" algn="bl" rotWithShape="0"/>
          </a:effectLst>
        </p:spPr>
        <p:txBody>
          <a:bodyPr wrap="square" rtlCol="0">
            <a:spAutoFit/>
          </a:bodyPr>
          <a:lstStyle/>
          <a:p>
            <a:pPr algn="ctr"/>
            <a:r>
              <a:rPr lang="en-US" sz="1400" dirty="0">
                <a:solidFill>
                  <a:schemeClr val="bg1"/>
                </a:solidFill>
                <a:latin typeface="Lato" charset="0"/>
                <a:ea typeface="Lato" charset="0"/>
                <a:cs typeface="Lato" charset="0"/>
              </a:rPr>
              <a:t>BW (MB/s)</a:t>
            </a:r>
          </a:p>
        </p:txBody>
      </p:sp>
      <p:pic>
        <p:nvPicPr>
          <p:cNvPr id="25" name="Picture 2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312582" y="0"/>
            <a:ext cx="879418" cy="6155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6248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20"/>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4"/>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3"/>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17"/>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3" grpId="0"/>
      <p:bldP spid="24"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0" y="11504"/>
            <a:ext cx="7226300" cy="953599"/>
          </a:xfrm>
          <a:prstGeom prst="rect">
            <a:avLst/>
          </a:prstGeom>
          <a:solidFill>
            <a:schemeClr val="bg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chemeClr val="tx1"/>
                </a:solidFill>
                <a:latin typeface="Raleway SemiBold" charset="0"/>
                <a:ea typeface="Raleway SemiBold" charset="0"/>
                <a:cs typeface="Raleway SemiBold" charset="0"/>
              </a:rPr>
              <a:t>   Regulation </a:t>
            </a:r>
            <a:r>
              <a:rPr lang="en-US" sz="3200" dirty="0">
                <a:solidFill>
                  <a:schemeClr val="tx1"/>
                </a:solidFill>
                <a:latin typeface="Raleway Light" charset="0"/>
                <a:ea typeface="Raleway Light" charset="0"/>
                <a:cs typeface="Raleway Light" charset="0"/>
              </a:rPr>
              <a:t>of Main Memory BW</a:t>
            </a:r>
          </a:p>
        </p:txBody>
      </p:sp>
      <p:sp>
        <p:nvSpPr>
          <p:cNvPr id="3" name="Rectangle 2"/>
          <p:cNvSpPr/>
          <p:nvPr/>
        </p:nvSpPr>
        <p:spPr>
          <a:xfrm>
            <a:off x="361677" y="1216539"/>
            <a:ext cx="1124223" cy="688461"/>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Lato Black" pitchFamily="34" charset="0"/>
                <a:cs typeface="Lato Black" pitchFamily="34" charset="0"/>
              </a:rPr>
              <a:t>APEX1</a:t>
            </a:r>
          </a:p>
        </p:txBody>
      </p:sp>
      <p:cxnSp>
        <p:nvCxnSpPr>
          <p:cNvPr id="13" name="Straight Arrow Connector 12"/>
          <p:cNvCxnSpPr>
            <a:stCxn id="5" idx="2"/>
            <a:endCxn id="34" idx="0"/>
          </p:cNvCxnSpPr>
          <p:nvPr/>
        </p:nvCxnSpPr>
        <p:spPr>
          <a:xfrm>
            <a:off x="4423691" y="2514600"/>
            <a:ext cx="18140" cy="1952774"/>
          </a:xfrm>
          <a:prstGeom prst="straightConnector1">
            <a:avLst/>
          </a:prstGeom>
          <a:ln w="79375">
            <a:solidFill>
              <a:schemeClr val="tx1">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1653519" y="1216539"/>
            <a:ext cx="1116635" cy="68846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Lato Black" pitchFamily="34" charset="0"/>
                <a:cs typeface="Lato Black" pitchFamily="34" charset="0"/>
              </a:rPr>
              <a:t>APEX2</a:t>
            </a:r>
          </a:p>
        </p:txBody>
      </p:sp>
      <p:sp>
        <p:nvSpPr>
          <p:cNvPr id="5" name="Rectangle 4"/>
          <p:cNvSpPr/>
          <p:nvPr/>
        </p:nvSpPr>
        <p:spPr>
          <a:xfrm>
            <a:off x="3138986" y="1195978"/>
            <a:ext cx="2569410" cy="1318622"/>
          </a:xfrm>
          <a:prstGeom prst="rect">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Lato" charset="0"/>
                <a:ea typeface="Lato" charset="0"/>
                <a:cs typeface="Lato" charset="0"/>
              </a:rPr>
              <a:t>CORES</a:t>
            </a:r>
          </a:p>
        </p:txBody>
      </p:sp>
      <p:cxnSp>
        <p:nvCxnSpPr>
          <p:cNvPr id="8" name="Straight Arrow Connector 7"/>
          <p:cNvCxnSpPr>
            <a:endCxn id="33" idx="2"/>
          </p:cNvCxnSpPr>
          <p:nvPr/>
        </p:nvCxnSpPr>
        <p:spPr>
          <a:xfrm flipH="1">
            <a:off x="2218783" y="1945679"/>
            <a:ext cx="3344" cy="2533367"/>
          </a:xfrm>
          <a:prstGeom prst="straightConnector1">
            <a:avLst/>
          </a:prstGeom>
          <a:ln w="79375">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a:endCxn id="32" idx="2"/>
          </p:cNvCxnSpPr>
          <p:nvPr/>
        </p:nvCxnSpPr>
        <p:spPr>
          <a:xfrm>
            <a:off x="914674" y="1873012"/>
            <a:ext cx="14435" cy="2621953"/>
          </a:xfrm>
          <a:prstGeom prst="straightConnector1">
            <a:avLst/>
          </a:prstGeom>
          <a:ln w="79375">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513125" y="5705095"/>
            <a:ext cx="5195272" cy="511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DDR</a:t>
            </a:r>
            <a:endParaRPr lang="en-US" dirty="0"/>
          </a:p>
        </p:txBody>
      </p:sp>
      <p:sp>
        <p:nvSpPr>
          <p:cNvPr id="16" name="TextBox 15"/>
          <p:cNvSpPr txBox="1"/>
          <p:nvPr/>
        </p:nvSpPr>
        <p:spPr>
          <a:xfrm>
            <a:off x="5764847" y="6241882"/>
            <a:ext cx="5546920" cy="584775"/>
          </a:xfrm>
          <a:prstGeom prst="rect">
            <a:avLst/>
          </a:prstGeom>
          <a:noFill/>
          <a:ln w="19050">
            <a:noFill/>
          </a:ln>
          <a:effectLst>
            <a:outerShdw blurRad="50800" dist="50800" dir="3300000" sx="104000" sy="104000" algn="ctr" rotWithShape="0">
              <a:srgbClr val="000000">
                <a:alpha val="37000"/>
              </a:srgbClr>
            </a:outerShdw>
            <a:reflection stA="45000" endPos="21000" dir="5400000" sy="-100000" algn="bl" rotWithShape="0"/>
          </a:effectLst>
        </p:spPr>
        <p:txBody>
          <a:bodyPr wrap="square" rtlCol="0">
            <a:spAutoFit/>
          </a:bodyPr>
          <a:lstStyle/>
          <a:p>
            <a:pPr algn="ctr"/>
            <a:r>
              <a:rPr lang="en-US" sz="1600" dirty="0">
                <a:solidFill>
                  <a:schemeClr val="bg1"/>
                </a:solidFill>
              </a:rPr>
              <a:t>Profile of </a:t>
            </a:r>
            <a:r>
              <a:rPr lang="en-US" sz="1600" dirty="0" err="1">
                <a:solidFill>
                  <a:schemeClr val="bg1"/>
                </a:solidFill>
              </a:rPr>
              <a:t>QoS</a:t>
            </a:r>
            <a:r>
              <a:rPr lang="en-US" sz="1600" dirty="0">
                <a:solidFill>
                  <a:schemeClr val="bg1"/>
                </a:solidFill>
              </a:rPr>
              <a:t>-regulated </a:t>
            </a:r>
            <a:r>
              <a:rPr lang="en-US" sz="1600" dirty="0" err="1">
                <a:solidFill>
                  <a:schemeClr val="bg1"/>
                </a:solidFill>
              </a:rPr>
              <a:t>eDMA</a:t>
            </a:r>
            <a:r>
              <a:rPr lang="en-US" sz="1600" dirty="0">
                <a:solidFill>
                  <a:schemeClr val="bg1"/>
                </a:solidFill>
              </a:rPr>
              <a:t> traffic and the corresponding DDR Utilization</a:t>
            </a:r>
          </a:p>
        </p:txBody>
      </p:sp>
      <p:pic>
        <p:nvPicPr>
          <p:cNvPr id="19" name="Picture 18"/>
          <p:cNvPicPr>
            <a:picLocks noChangeAspect="1"/>
          </p:cNvPicPr>
          <p:nvPr/>
        </p:nvPicPr>
        <p:blipFill>
          <a:blip r:embed="rId3"/>
          <a:stretch>
            <a:fillRect/>
          </a:stretch>
        </p:blipFill>
        <p:spPr>
          <a:xfrm>
            <a:off x="6882639" y="1855289"/>
            <a:ext cx="3661139" cy="3701933"/>
          </a:xfrm>
          <a:prstGeom prst="rect">
            <a:avLst/>
          </a:prstGeom>
          <a:ln>
            <a:noFill/>
          </a:ln>
          <a:effectLst>
            <a:outerShdw sx="1000" sy="1000" algn="tl" rotWithShape="0">
              <a:srgbClr val="333333"/>
            </a:outerShdw>
          </a:effectLst>
        </p:spPr>
      </p:pic>
      <p:pic>
        <p:nvPicPr>
          <p:cNvPr id="20" name="Picture 19"/>
          <p:cNvPicPr>
            <a:picLocks noChangeAspect="1"/>
          </p:cNvPicPr>
          <p:nvPr/>
        </p:nvPicPr>
        <p:blipFill rotWithShape="1">
          <a:blip r:embed="rId4"/>
          <a:srcRect t="-5205" r="70345" b="5205"/>
          <a:stretch/>
        </p:blipFill>
        <p:spPr>
          <a:xfrm>
            <a:off x="7538499" y="773015"/>
            <a:ext cx="1179888" cy="551426"/>
          </a:xfrm>
          <a:prstGeom prst="rect">
            <a:avLst/>
          </a:prstGeom>
        </p:spPr>
      </p:pic>
      <p:grpSp>
        <p:nvGrpSpPr>
          <p:cNvPr id="21" name="Group 20"/>
          <p:cNvGrpSpPr/>
          <p:nvPr/>
        </p:nvGrpSpPr>
        <p:grpSpPr>
          <a:xfrm>
            <a:off x="8500687" y="5824862"/>
            <a:ext cx="1434487" cy="526414"/>
            <a:chOff x="2791543" y="5616726"/>
            <a:chExt cx="1106610" cy="526414"/>
          </a:xfrm>
        </p:grpSpPr>
        <p:sp>
          <p:nvSpPr>
            <p:cNvPr id="22" name="TextBox 21"/>
            <p:cNvSpPr txBox="1"/>
            <p:nvPr/>
          </p:nvSpPr>
          <p:spPr>
            <a:xfrm>
              <a:off x="2791543" y="5619920"/>
              <a:ext cx="1106610" cy="523220"/>
            </a:xfrm>
            <a:prstGeom prst="rect">
              <a:avLst/>
            </a:prstGeom>
            <a:noFill/>
            <a:ln w="19050">
              <a:noFill/>
            </a:ln>
            <a:effectLst>
              <a:outerShdw blurRad="50800" dist="50800" dir="3300000" sx="104000" sy="104000" algn="ctr" rotWithShape="0">
                <a:srgbClr val="000000">
                  <a:alpha val="37000"/>
                </a:srgbClr>
              </a:outerShdw>
              <a:reflection stA="45000" endPos="21000" dir="5400000" sy="-100000" algn="bl" rotWithShape="0"/>
            </a:effectLst>
          </p:spPr>
          <p:txBody>
            <a:bodyPr wrap="square" rtlCol="0">
              <a:spAutoFit/>
            </a:bodyPr>
            <a:lstStyle/>
            <a:p>
              <a:pPr algn="ctr"/>
              <a:r>
                <a:rPr lang="en-US" sz="1400" dirty="0">
                  <a:solidFill>
                    <a:schemeClr val="bg1"/>
                  </a:solidFill>
                  <a:latin typeface="Lato" charset="0"/>
                  <a:ea typeface="Lato" charset="0"/>
                  <a:cs typeface="Lato" charset="0"/>
                </a:rPr>
                <a:t>Time (</a:t>
              </a:r>
              <a:r>
                <a:rPr lang="en-US" sz="1400" dirty="0" err="1">
                  <a:solidFill>
                    <a:schemeClr val="bg1"/>
                  </a:solidFill>
                  <a:latin typeface="Lato" charset="0"/>
                  <a:ea typeface="Lato" charset="0"/>
                  <a:cs typeface="Lato" charset="0"/>
                </a:rPr>
                <a:t>msec</a:t>
              </a:r>
              <a:r>
                <a:rPr lang="en-US" sz="1400" dirty="0">
                  <a:solidFill>
                    <a:schemeClr val="bg1"/>
                  </a:solidFill>
                  <a:latin typeface="Lato" charset="0"/>
                  <a:ea typeface="Lato" charset="0"/>
                  <a:cs typeface="Lato" charset="0"/>
                </a:rPr>
                <a:t>)</a:t>
              </a:r>
            </a:p>
          </p:txBody>
        </p:sp>
        <p:cxnSp>
          <p:nvCxnSpPr>
            <p:cNvPr id="23" name="Straight Arrow Connector 22"/>
            <p:cNvCxnSpPr/>
            <p:nvPr/>
          </p:nvCxnSpPr>
          <p:spPr>
            <a:xfrm>
              <a:off x="2944208" y="5616726"/>
              <a:ext cx="843889" cy="0"/>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sp>
        <p:nvSpPr>
          <p:cNvPr id="27" name="TextBox 26"/>
          <p:cNvSpPr txBox="1"/>
          <p:nvPr/>
        </p:nvSpPr>
        <p:spPr>
          <a:xfrm rot="16200000">
            <a:off x="5969373" y="2576728"/>
            <a:ext cx="1024569" cy="307777"/>
          </a:xfrm>
          <a:prstGeom prst="rect">
            <a:avLst/>
          </a:prstGeom>
          <a:noFill/>
          <a:ln w="19050">
            <a:noFill/>
          </a:ln>
          <a:effectLst>
            <a:outerShdw blurRad="50800" dist="50800" dir="3300000" sx="104000" sy="104000" algn="ctr" rotWithShape="0">
              <a:srgbClr val="000000">
                <a:alpha val="37000"/>
              </a:srgbClr>
            </a:outerShdw>
            <a:reflection stA="45000" endPos="21000" dir="5400000" sy="-100000" algn="bl" rotWithShape="0"/>
          </a:effectLst>
        </p:spPr>
        <p:txBody>
          <a:bodyPr wrap="square" rtlCol="0">
            <a:spAutoFit/>
          </a:bodyPr>
          <a:lstStyle/>
          <a:p>
            <a:pPr algn="ctr"/>
            <a:r>
              <a:rPr lang="en-US" sz="1400" dirty="0">
                <a:solidFill>
                  <a:schemeClr val="bg1"/>
                </a:solidFill>
                <a:latin typeface="Lato" charset="0"/>
                <a:ea typeface="Lato" charset="0"/>
                <a:cs typeface="Lato" charset="0"/>
              </a:rPr>
              <a:t>Util. (%)</a:t>
            </a:r>
          </a:p>
        </p:txBody>
      </p:sp>
      <p:sp>
        <p:nvSpPr>
          <p:cNvPr id="28" name="TextBox 27"/>
          <p:cNvSpPr txBox="1"/>
          <p:nvPr/>
        </p:nvSpPr>
        <p:spPr>
          <a:xfrm rot="16200000">
            <a:off x="5884231" y="4226345"/>
            <a:ext cx="1194854" cy="307777"/>
          </a:xfrm>
          <a:prstGeom prst="rect">
            <a:avLst/>
          </a:prstGeom>
          <a:noFill/>
          <a:ln w="19050">
            <a:noFill/>
          </a:ln>
          <a:effectLst>
            <a:outerShdw blurRad="50800" dist="50800" dir="3300000" sx="104000" sy="104000" algn="ctr" rotWithShape="0">
              <a:srgbClr val="000000">
                <a:alpha val="37000"/>
              </a:srgbClr>
            </a:outerShdw>
            <a:reflection stA="45000" endPos="21000" dir="5400000" sy="-100000" algn="bl" rotWithShape="0"/>
          </a:effectLst>
        </p:spPr>
        <p:txBody>
          <a:bodyPr wrap="square" rtlCol="0">
            <a:spAutoFit/>
          </a:bodyPr>
          <a:lstStyle/>
          <a:p>
            <a:pPr algn="ctr"/>
            <a:r>
              <a:rPr lang="en-US" sz="1400" dirty="0">
                <a:solidFill>
                  <a:schemeClr val="bg1"/>
                </a:solidFill>
                <a:latin typeface="Lato" charset="0"/>
                <a:ea typeface="Lato" charset="0"/>
                <a:cs typeface="Lato" charset="0"/>
              </a:rPr>
              <a:t>BW (MB/s)</a:t>
            </a:r>
          </a:p>
        </p:txBody>
      </p:sp>
      <p:pic>
        <p:nvPicPr>
          <p:cNvPr id="29" name="Picture 28"/>
          <p:cNvPicPr>
            <a:picLocks noChangeAspect="1"/>
          </p:cNvPicPr>
          <p:nvPr/>
        </p:nvPicPr>
        <p:blipFill rotWithShape="1">
          <a:blip r:embed="rId4"/>
          <a:srcRect l="31371" r="33987"/>
          <a:stretch/>
        </p:blipFill>
        <p:spPr>
          <a:xfrm>
            <a:off x="9935174" y="773704"/>
            <a:ext cx="1376593" cy="550737"/>
          </a:xfrm>
          <a:prstGeom prst="rect">
            <a:avLst/>
          </a:prstGeom>
        </p:spPr>
      </p:pic>
      <p:pic>
        <p:nvPicPr>
          <p:cNvPr id="30" name="Picture 29"/>
          <p:cNvPicPr>
            <a:picLocks noChangeAspect="1"/>
          </p:cNvPicPr>
          <p:nvPr/>
        </p:nvPicPr>
        <p:blipFill rotWithShape="1">
          <a:blip r:embed="rId4"/>
          <a:srcRect l="68126" t="-3544"/>
          <a:stretch/>
        </p:blipFill>
        <p:spPr>
          <a:xfrm>
            <a:off x="8713209" y="774284"/>
            <a:ext cx="1221965" cy="550158"/>
          </a:xfrm>
          <a:prstGeom prst="rect">
            <a:avLst/>
          </a:prstGeom>
        </p:spPr>
      </p:pic>
      <p:sp>
        <p:nvSpPr>
          <p:cNvPr id="32" name="Rectangle 31"/>
          <p:cNvSpPr/>
          <p:nvPr/>
        </p:nvSpPr>
        <p:spPr>
          <a:xfrm flipV="1">
            <a:off x="569912" y="4494965"/>
            <a:ext cx="718393" cy="333589"/>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latin typeface="Lato Black" pitchFamily="34" charset="0"/>
              <a:cs typeface="Lato Black" pitchFamily="34" charset="0"/>
            </a:endParaRPr>
          </a:p>
        </p:txBody>
      </p:sp>
      <p:sp>
        <p:nvSpPr>
          <p:cNvPr id="33" name="Rectangle 32"/>
          <p:cNvSpPr/>
          <p:nvPr/>
        </p:nvSpPr>
        <p:spPr>
          <a:xfrm flipV="1">
            <a:off x="1855708" y="4479046"/>
            <a:ext cx="726150" cy="317518"/>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latin typeface="Lato Black" pitchFamily="34" charset="0"/>
              <a:cs typeface="Lato Black" pitchFamily="34" charset="0"/>
            </a:endParaRPr>
          </a:p>
        </p:txBody>
      </p:sp>
      <p:sp>
        <p:nvSpPr>
          <p:cNvPr id="34" name="Rectangle 33"/>
          <p:cNvSpPr/>
          <p:nvPr/>
        </p:nvSpPr>
        <p:spPr>
          <a:xfrm>
            <a:off x="4088001" y="4467374"/>
            <a:ext cx="707659" cy="329190"/>
          </a:xfrm>
          <a:prstGeom prst="rect">
            <a:avLst/>
          </a:prstGeom>
          <a:solidFill>
            <a:schemeClr val="tx1">
              <a:lumMod val="75000"/>
            </a:schemeClr>
          </a:solidFill>
          <a:ln>
            <a:solidFill>
              <a:schemeClr val="tx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latin typeface="Lato Black" pitchFamily="34" charset="0"/>
              <a:cs typeface="Lato Black" pitchFamily="34" charset="0"/>
            </a:endParaRPr>
          </a:p>
        </p:txBody>
      </p:sp>
      <p:sp>
        <p:nvSpPr>
          <p:cNvPr id="35" name="Rectangle 34"/>
          <p:cNvSpPr/>
          <p:nvPr/>
        </p:nvSpPr>
        <p:spPr>
          <a:xfrm>
            <a:off x="513124" y="4796564"/>
            <a:ext cx="5195272" cy="2556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Interconnect</a:t>
            </a:r>
            <a:endParaRPr lang="en-US" dirty="0"/>
          </a:p>
        </p:txBody>
      </p:sp>
      <p:sp>
        <p:nvSpPr>
          <p:cNvPr id="15" name="Rectangular Callout 14"/>
          <p:cNvSpPr/>
          <p:nvPr/>
        </p:nvSpPr>
        <p:spPr>
          <a:xfrm>
            <a:off x="2435946" y="3286624"/>
            <a:ext cx="1810829" cy="1078884"/>
          </a:xfrm>
          <a:prstGeom prst="wedgeRectCallout">
            <a:avLst>
              <a:gd name="adj1" fmla="val 43690"/>
              <a:gd name="adj2" fmla="val 94283"/>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ARM </a:t>
            </a:r>
            <a:r>
              <a:rPr lang="en-US" dirty="0" err="1"/>
              <a:t>QoS</a:t>
            </a:r>
            <a:r>
              <a:rPr lang="en-US" dirty="0"/>
              <a:t>-based Regulation</a:t>
            </a:r>
          </a:p>
        </p:txBody>
      </p:sp>
      <p:cxnSp>
        <p:nvCxnSpPr>
          <p:cNvPr id="37" name="Straight Arrow Connector 36"/>
          <p:cNvCxnSpPr>
            <a:stCxn id="35" idx="2"/>
            <a:endCxn id="10" idx="0"/>
          </p:cNvCxnSpPr>
          <p:nvPr/>
        </p:nvCxnSpPr>
        <p:spPr>
          <a:xfrm>
            <a:off x="3110760" y="5052183"/>
            <a:ext cx="1" cy="652912"/>
          </a:xfrm>
          <a:prstGeom prst="straightConnector1">
            <a:avLst/>
          </a:prstGeom>
          <a:ln w="41275">
            <a:solidFill>
              <a:srgbClr val="0070C0"/>
            </a:solidFill>
            <a:tailEnd type="arrow"/>
          </a:ln>
        </p:spPr>
        <p:style>
          <a:lnRef idx="1">
            <a:schemeClr val="accent1"/>
          </a:lnRef>
          <a:fillRef idx="0">
            <a:schemeClr val="accent1"/>
          </a:fillRef>
          <a:effectRef idx="0">
            <a:schemeClr val="accent1"/>
          </a:effectRef>
          <a:fontRef idx="minor">
            <a:schemeClr val="tx1"/>
          </a:fontRef>
        </p:style>
      </p:cxnSp>
      <p:pic>
        <p:nvPicPr>
          <p:cNvPr id="26" name="Picture 2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312582" y="0"/>
            <a:ext cx="879418" cy="6155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45367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33"/>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32"/>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34"/>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16"/>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21"/>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28"/>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27"/>
                                        </p:tgtEl>
                                        <p:attrNameLst>
                                          <p:attrName>style.visibility</p:attrName>
                                        </p:attrNameLst>
                                      </p:cBhvr>
                                      <p:to>
                                        <p:strVal val="visible"/>
                                      </p:to>
                                    </p:set>
                                  </p:childTnLst>
                                </p:cTn>
                              </p:par>
                            </p:childTnLst>
                          </p:cTn>
                        </p:par>
                        <p:par>
                          <p:cTn id="50" fill="hold">
                            <p:stCondLst>
                              <p:cond delay="0"/>
                            </p:stCondLst>
                            <p:childTnLst>
                              <p:par>
                                <p:cTn id="51" presetID="1" presetClass="entr" presetSubtype="0" fill="hold" nodeType="afterEffect">
                                  <p:stCondLst>
                                    <p:cond delay="0"/>
                                  </p:stCondLst>
                                  <p:childTnLst>
                                    <p:set>
                                      <p:cBhvr>
                                        <p:cTn id="52" dur="1" fill="hold">
                                          <p:stCondLst>
                                            <p:cond delay="0"/>
                                          </p:stCondLst>
                                        </p:cTn>
                                        <p:tgtEl>
                                          <p:spTgt spid="20"/>
                                        </p:tgtEl>
                                        <p:attrNameLst>
                                          <p:attrName>style.visibility</p:attrName>
                                        </p:attrNameLst>
                                      </p:cBhvr>
                                      <p:to>
                                        <p:strVal val="visible"/>
                                      </p:to>
                                    </p:set>
                                  </p:childTnLst>
                                </p:cTn>
                              </p:par>
                            </p:childTnLst>
                          </p:cTn>
                        </p:par>
                        <p:par>
                          <p:cTn id="53" fill="hold">
                            <p:stCondLst>
                              <p:cond delay="0"/>
                            </p:stCondLst>
                            <p:childTnLst>
                              <p:par>
                                <p:cTn id="54" presetID="1" presetClass="entr" presetSubtype="0" fill="hold" nodeType="afterEffect">
                                  <p:stCondLst>
                                    <p:cond delay="0"/>
                                  </p:stCondLst>
                                  <p:childTnLst>
                                    <p:set>
                                      <p:cBhvr>
                                        <p:cTn id="55" dur="1" fill="hold">
                                          <p:stCondLst>
                                            <p:cond delay="0"/>
                                          </p:stCondLst>
                                        </p:cTn>
                                        <p:tgtEl>
                                          <p:spTgt spid="29"/>
                                        </p:tgtEl>
                                        <p:attrNameLst>
                                          <p:attrName>style.visibility</p:attrName>
                                        </p:attrNameLst>
                                      </p:cBhvr>
                                      <p:to>
                                        <p:strVal val="visible"/>
                                      </p:to>
                                    </p:set>
                                  </p:childTnLst>
                                </p:cTn>
                              </p:par>
                            </p:childTnLst>
                          </p:cTn>
                        </p:par>
                        <p:par>
                          <p:cTn id="56" fill="hold">
                            <p:stCondLst>
                              <p:cond delay="0"/>
                            </p:stCondLst>
                            <p:childTnLst>
                              <p:par>
                                <p:cTn id="57" presetID="1" presetClass="entr" presetSubtype="0" fill="hold" nodeType="afterEffect">
                                  <p:stCondLst>
                                    <p:cond delay="0"/>
                                  </p:stCondLst>
                                  <p:childTnLst>
                                    <p:set>
                                      <p:cBhvr>
                                        <p:cTn id="58" dur="1" fill="hold">
                                          <p:stCondLst>
                                            <p:cond delay="0"/>
                                          </p:stCondLst>
                                        </p:cTn>
                                        <p:tgtEl>
                                          <p:spTgt spid="30"/>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10" grpId="0" animBg="1"/>
      <p:bldP spid="16" grpId="0"/>
      <p:bldP spid="27" grpId="0"/>
      <p:bldP spid="28" grpId="0"/>
      <p:bldP spid="32" grpId="0" animBg="1"/>
      <p:bldP spid="33" grpId="0" animBg="1"/>
      <p:bldP spid="34" grpId="0" animBg="1"/>
      <p:bldP spid="35" grpId="0" animBg="1"/>
      <p:bldP spid="1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sp>
        <p:nvSpPr>
          <p:cNvPr id="4" name="Rectangle 3"/>
          <p:cNvSpPr/>
          <p:nvPr/>
        </p:nvSpPr>
        <p:spPr>
          <a:xfrm>
            <a:off x="0" y="-387"/>
            <a:ext cx="5638800" cy="5197025"/>
          </a:xfrm>
          <a:prstGeom prst="rect">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sp>
        <p:nvSpPr>
          <p:cNvPr id="5" name="Rectangle 4"/>
          <p:cNvSpPr/>
          <p:nvPr/>
        </p:nvSpPr>
        <p:spPr>
          <a:xfrm>
            <a:off x="5636316" y="-387"/>
            <a:ext cx="5641284" cy="5197025"/>
          </a:xfrm>
          <a:prstGeom prst="rect">
            <a:avLst/>
          </a:prstGeom>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6" name="Rectangle 5"/>
          <p:cNvSpPr/>
          <p:nvPr/>
        </p:nvSpPr>
        <p:spPr>
          <a:xfrm>
            <a:off x="0" y="-387"/>
            <a:ext cx="2882900" cy="852096"/>
          </a:xfrm>
          <a:prstGeom prst="rect">
            <a:avLst/>
          </a:prstGeom>
          <a:solidFill>
            <a:schemeClr val="bg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chemeClr val="tx1"/>
                </a:solidFill>
                <a:latin typeface="Raleway SemiBold" charset="0"/>
                <a:ea typeface="Raleway SemiBold" charset="0"/>
                <a:cs typeface="Raleway SemiBold" charset="0"/>
              </a:rPr>
              <a:t>   CPU</a:t>
            </a:r>
            <a:endParaRPr lang="en-US" sz="3200" dirty="0">
              <a:solidFill>
                <a:schemeClr val="tx1"/>
              </a:solidFill>
              <a:latin typeface="Raleway Light" charset="0"/>
              <a:ea typeface="Raleway Light" charset="0"/>
              <a:cs typeface="Raleway Light" charset="0"/>
            </a:endParaRPr>
          </a:p>
        </p:txBody>
      </p:sp>
      <p:sp>
        <p:nvSpPr>
          <p:cNvPr id="7" name="Rectangle 6"/>
          <p:cNvSpPr/>
          <p:nvPr/>
        </p:nvSpPr>
        <p:spPr>
          <a:xfrm>
            <a:off x="5636316" y="0"/>
            <a:ext cx="2882900" cy="852096"/>
          </a:xfrm>
          <a:prstGeom prst="rect">
            <a:avLst/>
          </a:prstGeom>
          <a:solidFill>
            <a:schemeClr val="bg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chemeClr val="tx1"/>
                </a:solidFill>
                <a:latin typeface="Raleway Light" charset="0"/>
                <a:ea typeface="Raleway Light" charset="0"/>
                <a:cs typeface="Raleway Light" charset="0"/>
              </a:rPr>
              <a:t>   </a:t>
            </a:r>
            <a:r>
              <a:rPr lang="en-US" sz="3200" b="1" dirty="0">
                <a:solidFill>
                  <a:schemeClr val="tx1"/>
                </a:solidFill>
                <a:latin typeface="Raleway SemiBold" charset="0"/>
                <a:ea typeface="Raleway SemiBold" charset="0"/>
                <a:cs typeface="Raleway SemiBold" charset="0"/>
              </a:rPr>
              <a:t>Accelerator</a:t>
            </a:r>
          </a:p>
        </p:txBody>
      </p:sp>
      <p:sp>
        <p:nvSpPr>
          <p:cNvPr id="8" name="Rectangle 7"/>
          <p:cNvSpPr/>
          <p:nvPr/>
        </p:nvSpPr>
        <p:spPr>
          <a:xfrm>
            <a:off x="1473200" y="1162676"/>
            <a:ext cx="1346200" cy="693549"/>
          </a:xfrm>
          <a:prstGeom prst="rect">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9" name="Rectangle 8"/>
          <p:cNvSpPr/>
          <p:nvPr/>
        </p:nvSpPr>
        <p:spPr>
          <a:xfrm>
            <a:off x="1681363" y="1307063"/>
            <a:ext cx="464937" cy="43919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latin typeface="Lato Black" pitchFamily="34" charset="0"/>
                <a:cs typeface="Lato Black" pitchFamily="34" charset="0"/>
              </a:rPr>
              <a:t>C</a:t>
            </a:r>
            <a:r>
              <a:rPr lang="en-US" sz="1600" baseline="-25000" dirty="0">
                <a:solidFill>
                  <a:schemeClr val="tx1"/>
                </a:solidFill>
                <a:latin typeface="Lato Black" pitchFamily="34" charset="0"/>
                <a:cs typeface="Lato Black" pitchFamily="34" charset="0"/>
              </a:rPr>
              <a:t>1</a:t>
            </a:r>
            <a:endParaRPr lang="en-US" sz="1600" dirty="0">
              <a:solidFill>
                <a:schemeClr val="tx1"/>
              </a:solidFill>
              <a:latin typeface="Lato Black" pitchFamily="34" charset="0"/>
              <a:cs typeface="Lato Black" pitchFamily="34" charset="0"/>
            </a:endParaRPr>
          </a:p>
        </p:txBody>
      </p:sp>
      <p:sp>
        <p:nvSpPr>
          <p:cNvPr id="10" name="Rectangle 9"/>
          <p:cNvSpPr/>
          <p:nvPr/>
        </p:nvSpPr>
        <p:spPr>
          <a:xfrm>
            <a:off x="2224986" y="1304632"/>
            <a:ext cx="491581" cy="4547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latin typeface="Lato Black" pitchFamily="34" charset="0"/>
                <a:cs typeface="Lato Black" pitchFamily="34" charset="0"/>
              </a:rPr>
              <a:t>C</a:t>
            </a:r>
            <a:r>
              <a:rPr lang="en-US" sz="1600" baseline="-25000" dirty="0">
                <a:solidFill>
                  <a:schemeClr val="tx1"/>
                </a:solidFill>
                <a:latin typeface="Lato Black" pitchFamily="34" charset="0"/>
                <a:cs typeface="Lato Black" pitchFamily="34" charset="0"/>
              </a:rPr>
              <a:t>2</a:t>
            </a:r>
            <a:endParaRPr lang="en-US" sz="1600" dirty="0">
              <a:solidFill>
                <a:schemeClr val="tx1"/>
              </a:solidFill>
              <a:latin typeface="Lato Black" pitchFamily="34" charset="0"/>
              <a:cs typeface="Lato Black" pitchFamily="34" charset="0"/>
            </a:endParaRPr>
          </a:p>
        </p:txBody>
      </p:sp>
      <p:sp>
        <p:nvSpPr>
          <p:cNvPr id="11" name="Oval 6"/>
          <p:cNvSpPr/>
          <p:nvPr/>
        </p:nvSpPr>
        <p:spPr>
          <a:xfrm rot="10800000">
            <a:off x="1473200" y="2107775"/>
            <a:ext cx="1449253" cy="151173"/>
          </a:xfrm>
          <a:custGeom>
            <a:avLst/>
            <a:gdLst/>
            <a:ahLst/>
            <a:cxnLst/>
            <a:rect l="l" t="t" r="r" b="b"/>
            <a:pathLst>
              <a:path w="4948680" h="217170">
                <a:moveTo>
                  <a:pt x="0" y="0"/>
                </a:moveTo>
                <a:lnTo>
                  <a:pt x="4948680" y="0"/>
                </a:lnTo>
                <a:cubicBezTo>
                  <a:pt x="4948680" y="119940"/>
                  <a:pt x="3840880" y="217170"/>
                  <a:pt x="2474340" y="217170"/>
                </a:cubicBezTo>
                <a:cubicBezTo>
                  <a:pt x="1107800" y="217170"/>
                  <a:pt x="0" y="119940"/>
                  <a:pt x="0" y="0"/>
                </a:cubicBez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p:cNvCxnSpPr/>
          <p:nvPr/>
        </p:nvCxnSpPr>
        <p:spPr>
          <a:xfrm>
            <a:off x="1913831" y="1719773"/>
            <a:ext cx="0" cy="1656683"/>
          </a:xfrm>
          <a:prstGeom prst="straightConnector1">
            <a:avLst/>
          </a:prstGeom>
          <a:ln w="41275">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2451908" y="1771224"/>
            <a:ext cx="11247" cy="1617123"/>
          </a:xfrm>
          <a:prstGeom prst="straightConnector1">
            <a:avLst/>
          </a:prstGeom>
          <a:ln w="412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1473198" y="3362707"/>
            <a:ext cx="1449255" cy="4264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DDR</a:t>
            </a:r>
            <a:endParaRPr lang="en-US" dirty="0"/>
          </a:p>
        </p:txBody>
      </p:sp>
      <p:sp>
        <p:nvSpPr>
          <p:cNvPr id="15" name="Oval 6"/>
          <p:cNvSpPr/>
          <p:nvPr/>
        </p:nvSpPr>
        <p:spPr>
          <a:xfrm>
            <a:off x="1473200" y="2255956"/>
            <a:ext cx="1449254" cy="152237"/>
          </a:xfrm>
          <a:custGeom>
            <a:avLst/>
            <a:gdLst/>
            <a:ahLst/>
            <a:cxnLst/>
            <a:rect l="l" t="t" r="r" b="b"/>
            <a:pathLst>
              <a:path w="4948680" h="217170">
                <a:moveTo>
                  <a:pt x="0" y="0"/>
                </a:moveTo>
                <a:lnTo>
                  <a:pt x="4948680" y="0"/>
                </a:lnTo>
                <a:cubicBezTo>
                  <a:pt x="4948680" y="119940"/>
                  <a:pt x="3840880" y="217170"/>
                  <a:pt x="2474340" y="217170"/>
                </a:cubicBezTo>
                <a:cubicBezTo>
                  <a:pt x="1107800" y="217170"/>
                  <a:pt x="0" y="119940"/>
                  <a:pt x="0" y="0"/>
                </a:cubicBez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p:cNvGrpSpPr/>
          <p:nvPr/>
        </p:nvGrpSpPr>
        <p:grpSpPr>
          <a:xfrm>
            <a:off x="2469013" y="2221654"/>
            <a:ext cx="1613883" cy="1048385"/>
            <a:chOff x="7611746" y="3767402"/>
            <a:chExt cx="2115515" cy="1497571"/>
          </a:xfrm>
        </p:grpSpPr>
        <p:sp>
          <p:nvSpPr>
            <p:cNvPr id="25" name="Rectangle 8"/>
            <p:cNvSpPr/>
            <p:nvPr/>
          </p:nvSpPr>
          <p:spPr>
            <a:xfrm>
              <a:off x="7764854" y="3767402"/>
              <a:ext cx="1809300" cy="1359865"/>
            </a:xfrm>
            <a:custGeom>
              <a:avLst/>
              <a:gdLst>
                <a:gd name="connsiteX0" fmla="*/ 0 w 2727034"/>
                <a:gd name="connsiteY0" fmla="*/ 0 h 1470259"/>
                <a:gd name="connsiteX1" fmla="*/ 2727034 w 2727034"/>
                <a:gd name="connsiteY1" fmla="*/ 0 h 1470259"/>
                <a:gd name="connsiteX2" fmla="*/ 2727034 w 2727034"/>
                <a:gd name="connsiteY2" fmla="*/ 1470259 h 1470259"/>
                <a:gd name="connsiteX3" fmla="*/ 0 w 2727034"/>
                <a:gd name="connsiteY3" fmla="*/ 1470259 h 1470259"/>
                <a:gd name="connsiteX4" fmla="*/ 0 w 2727034"/>
                <a:gd name="connsiteY4" fmla="*/ 0 h 1470259"/>
                <a:gd name="connsiteX0" fmla="*/ 0 w 2727034"/>
                <a:gd name="connsiteY0" fmla="*/ 9500 h 1479759"/>
                <a:gd name="connsiteX1" fmla="*/ 326734 w 2727034"/>
                <a:gd name="connsiteY1" fmla="*/ 0 h 1479759"/>
                <a:gd name="connsiteX2" fmla="*/ 2727034 w 2727034"/>
                <a:gd name="connsiteY2" fmla="*/ 9500 h 1479759"/>
                <a:gd name="connsiteX3" fmla="*/ 2727034 w 2727034"/>
                <a:gd name="connsiteY3" fmla="*/ 1479759 h 1479759"/>
                <a:gd name="connsiteX4" fmla="*/ 0 w 2727034"/>
                <a:gd name="connsiteY4" fmla="*/ 1479759 h 1479759"/>
                <a:gd name="connsiteX5" fmla="*/ 0 w 2727034"/>
                <a:gd name="connsiteY5" fmla="*/ 9500 h 1479759"/>
                <a:gd name="connsiteX0" fmla="*/ 0 w 2727034"/>
                <a:gd name="connsiteY0" fmla="*/ 32360 h 1502619"/>
                <a:gd name="connsiteX1" fmla="*/ 326734 w 2727034"/>
                <a:gd name="connsiteY1" fmla="*/ 22860 h 1502619"/>
                <a:gd name="connsiteX2" fmla="*/ 1263994 w 2727034"/>
                <a:gd name="connsiteY2" fmla="*/ 0 h 1502619"/>
                <a:gd name="connsiteX3" fmla="*/ 2727034 w 2727034"/>
                <a:gd name="connsiteY3" fmla="*/ 32360 h 1502619"/>
                <a:gd name="connsiteX4" fmla="*/ 2727034 w 2727034"/>
                <a:gd name="connsiteY4" fmla="*/ 1502619 h 1502619"/>
                <a:gd name="connsiteX5" fmla="*/ 0 w 2727034"/>
                <a:gd name="connsiteY5" fmla="*/ 1502619 h 1502619"/>
                <a:gd name="connsiteX6" fmla="*/ 0 w 2727034"/>
                <a:gd name="connsiteY6" fmla="*/ 32360 h 1502619"/>
                <a:gd name="connsiteX0" fmla="*/ 0 w 2727034"/>
                <a:gd name="connsiteY0" fmla="*/ 32360 h 1502619"/>
                <a:gd name="connsiteX1" fmla="*/ 326734 w 2727034"/>
                <a:gd name="connsiteY1" fmla="*/ 22860 h 1502619"/>
                <a:gd name="connsiteX2" fmla="*/ 692494 w 2727034"/>
                <a:gd name="connsiteY2" fmla="*/ 0 h 1502619"/>
                <a:gd name="connsiteX3" fmla="*/ 1263994 w 2727034"/>
                <a:gd name="connsiteY3" fmla="*/ 0 h 1502619"/>
                <a:gd name="connsiteX4" fmla="*/ 2727034 w 2727034"/>
                <a:gd name="connsiteY4" fmla="*/ 32360 h 1502619"/>
                <a:gd name="connsiteX5" fmla="*/ 2727034 w 2727034"/>
                <a:gd name="connsiteY5" fmla="*/ 1502619 h 1502619"/>
                <a:gd name="connsiteX6" fmla="*/ 0 w 2727034"/>
                <a:gd name="connsiteY6" fmla="*/ 1502619 h 1502619"/>
                <a:gd name="connsiteX7" fmla="*/ 0 w 2727034"/>
                <a:gd name="connsiteY7" fmla="*/ 32360 h 1502619"/>
                <a:gd name="connsiteX0" fmla="*/ 0 w 2727034"/>
                <a:gd name="connsiteY0" fmla="*/ 763880 h 2234139"/>
                <a:gd name="connsiteX1" fmla="*/ 326734 w 2727034"/>
                <a:gd name="connsiteY1" fmla="*/ 754380 h 2234139"/>
                <a:gd name="connsiteX2" fmla="*/ 303874 w 2727034"/>
                <a:gd name="connsiteY2" fmla="*/ 0 h 2234139"/>
                <a:gd name="connsiteX3" fmla="*/ 1263994 w 2727034"/>
                <a:gd name="connsiteY3" fmla="*/ 731520 h 2234139"/>
                <a:gd name="connsiteX4" fmla="*/ 2727034 w 2727034"/>
                <a:gd name="connsiteY4" fmla="*/ 763880 h 2234139"/>
                <a:gd name="connsiteX5" fmla="*/ 2727034 w 2727034"/>
                <a:gd name="connsiteY5" fmla="*/ 2234139 h 2234139"/>
                <a:gd name="connsiteX6" fmla="*/ 0 w 2727034"/>
                <a:gd name="connsiteY6" fmla="*/ 2234139 h 2234139"/>
                <a:gd name="connsiteX7" fmla="*/ 0 w 2727034"/>
                <a:gd name="connsiteY7" fmla="*/ 763880 h 2234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27034" h="2234139">
                  <a:moveTo>
                    <a:pt x="0" y="763880"/>
                  </a:moveTo>
                  <a:lnTo>
                    <a:pt x="326734" y="754380"/>
                  </a:lnTo>
                  <a:lnTo>
                    <a:pt x="303874" y="0"/>
                  </a:lnTo>
                  <a:lnTo>
                    <a:pt x="1263994" y="731520"/>
                  </a:lnTo>
                  <a:lnTo>
                    <a:pt x="2727034" y="763880"/>
                  </a:lnTo>
                  <a:lnTo>
                    <a:pt x="2727034" y="2234139"/>
                  </a:lnTo>
                  <a:lnTo>
                    <a:pt x="0" y="2234139"/>
                  </a:lnTo>
                  <a:lnTo>
                    <a:pt x="0" y="76388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Content Placeholder 2"/>
            <p:cNvSpPr txBox="1">
              <a:spLocks/>
            </p:cNvSpPr>
            <p:nvPr/>
          </p:nvSpPr>
          <p:spPr>
            <a:xfrm>
              <a:off x="7611746" y="4325872"/>
              <a:ext cx="2115515" cy="93910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it-IT" sz="1200" i="1" dirty="0">
                  <a:latin typeface="Raleway ExtraBold" pitchFamily="34" charset="0"/>
                </a:rPr>
                <a:t>Per-core </a:t>
              </a:r>
              <a:r>
                <a:rPr lang="it-IT" sz="1200" i="1" dirty="0" err="1">
                  <a:latin typeface="Raleway ExtraBold" pitchFamily="34" charset="0"/>
                </a:rPr>
                <a:t>MemGuard</a:t>
              </a:r>
              <a:r>
                <a:rPr lang="it-IT" sz="1200" i="1" dirty="0">
                  <a:latin typeface="Raleway ExtraBold" pitchFamily="34" charset="0"/>
                </a:rPr>
                <a:t> Budget</a:t>
              </a:r>
            </a:p>
          </p:txBody>
        </p:sp>
      </p:grpSp>
      <p:cxnSp>
        <p:nvCxnSpPr>
          <p:cNvPr id="28" name="Straight Arrow Connector 27"/>
          <p:cNvCxnSpPr/>
          <p:nvPr/>
        </p:nvCxnSpPr>
        <p:spPr>
          <a:xfrm>
            <a:off x="4267200" y="2616138"/>
            <a:ext cx="0" cy="551593"/>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29" name="TextBox 28"/>
              <p:cNvSpPr txBox="1"/>
              <p:nvPr/>
            </p:nvSpPr>
            <p:spPr>
              <a:xfrm>
                <a:off x="600028" y="4469227"/>
                <a:ext cx="4084782" cy="690830"/>
              </a:xfrm>
              <a:prstGeom prst="rect">
                <a:avLst/>
              </a:prstGeom>
              <a:noFill/>
            </p:spPr>
            <p:txBody>
              <a:bodyPr wrap="square" lIns="0" tIns="0" rIns="0" bIns="0" rtlCol="0">
                <a:spAutoFit/>
              </a:bodyPr>
              <a:lstStyle/>
              <a:p>
                <a:pPr lvl="1"/>
                <a14:m>
                  <m:oMathPara xmlns:m="http://schemas.openxmlformats.org/officeDocument/2006/math">
                    <m:oMathParaPr>
                      <m:jc m:val="centerGroup"/>
                    </m:oMathParaPr>
                    <m:oMath xmlns:m="http://schemas.openxmlformats.org/officeDocument/2006/math">
                      <m:r>
                        <a:rPr lang="en-US" sz="4000" b="0" i="1" smtClean="0">
                          <a:solidFill>
                            <a:schemeClr val="bg1"/>
                          </a:solidFill>
                          <a:latin typeface="Cambria Math" charset="0"/>
                          <a:ea typeface="Cambria Math" charset="0"/>
                          <a:cs typeface="Cambria Math" charset="0"/>
                        </a:rPr>
                        <m:t>𝑓</m:t>
                      </m:r>
                      <m:r>
                        <a:rPr lang="en-US" sz="4000" b="0" i="1" smtClean="0">
                          <a:solidFill>
                            <a:schemeClr val="bg1"/>
                          </a:solidFill>
                          <a:latin typeface="Cambria Math" charset="0"/>
                          <a:ea typeface="Cambria Math" charset="0"/>
                          <a:cs typeface="Cambria Math" charset="0"/>
                        </a:rPr>
                        <m:t>(</m:t>
                      </m:r>
                      <m:sSubSup>
                        <m:sSubSupPr>
                          <m:ctrlPr>
                            <a:rPr lang="en-US" sz="4000" b="0" i="1" smtClean="0">
                              <a:solidFill>
                                <a:schemeClr val="bg1"/>
                              </a:solidFill>
                              <a:latin typeface="Cambria Math" panose="02040503050406030204" pitchFamily="18" charset="0"/>
                              <a:ea typeface="Cambria Math" charset="0"/>
                              <a:cs typeface="Cambria Math" charset="0"/>
                            </a:rPr>
                          </m:ctrlPr>
                        </m:sSubSupPr>
                        <m:e>
                          <m:r>
                            <a:rPr lang="en-US" sz="4000" b="0" i="1" smtClean="0">
                              <a:solidFill>
                                <a:schemeClr val="bg1"/>
                              </a:solidFill>
                              <a:latin typeface="Cambria Math" charset="0"/>
                              <a:ea typeface="Cambria Math" charset="0"/>
                              <a:cs typeface="Cambria Math" charset="0"/>
                            </a:rPr>
                            <m:t>𝑄</m:t>
                          </m:r>
                        </m:e>
                        <m:sub>
                          <m:r>
                            <a:rPr lang="en-US" sz="4000" b="0" i="1" smtClean="0">
                              <a:solidFill>
                                <a:schemeClr val="bg1"/>
                              </a:solidFill>
                              <a:latin typeface="Cambria Math" charset="0"/>
                              <a:ea typeface="Cambria Math" charset="0"/>
                              <a:cs typeface="Cambria Math" charset="0"/>
                            </a:rPr>
                            <m:t>𝑚𝑔</m:t>
                          </m:r>
                        </m:sub>
                        <m:sup>
                          <m:r>
                            <a:rPr lang="en-US" sz="4000" b="0" i="1" smtClean="0">
                              <a:solidFill>
                                <a:schemeClr val="bg1"/>
                              </a:solidFill>
                              <a:latin typeface="Cambria Math" charset="0"/>
                              <a:ea typeface="Cambria Math" charset="0"/>
                              <a:cs typeface="Cambria Math" charset="0"/>
                            </a:rPr>
                            <m:t>𝑘</m:t>
                          </m:r>
                        </m:sup>
                      </m:sSubSup>
                      <m:r>
                        <a:rPr lang="en-US" sz="4000" b="0" i="1" smtClean="0">
                          <a:solidFill>
                            <a:schemeClr val="bg1"/>
                          </a:solidFill>
                          <a:latin typeface="Cambria Math" charset="0"/>
                          <a:ea typeface="Cambria Math" charset="0"/>
                          <a:cs typeface="Cambria Math" charset="0"/>
                        </a:rPr>
                        <m:t>)</m:t>
                      </m:r>
                      <m:r>
                        <a:rPr lang="is-IS" sz="4000" b="0" i="1" smtClean="0">
                          <a:solidFill>
                            <a:schemeClr val="bg1"/>
                          </a:solidFill>
                          <a:latin typeface="Cambria Math" charset="0"/>
                          <a:ea typeface="Cambria Math" charset="0"/>
                          <a:cs typeface="Cambria Math" charset="0"/>
                        </a:rPr>
                        <m:t>→</m:t>
                      </m:r>
                      <m:r>
                        <a:rPr lang="en-US" sz="4000" b="0" i="1" smtClean="0">
                          <a:solidFill>
                            <a:schemeClr val="bg1"/>
                          </a:solidFill>
                          <a:latin typeface="Cambria Math" charset="0"/>
                          <a:ea typeface="Cambria Math" charset="0"/>
                          <a:cs typeface="Cambria Math" charset="0"/>
                        </a:rPr>
                        <m:t> </m:t>
                      </m:r>
                      <m:sSubSup>
                        <m:sSubSupPr>
                          <m:ctrlPr>
                            <a:rPr lang="en-US" sz="4000" b="0" i="1" smtClean="0">
                              <a:solidFill>
                                <a:schemeClr val="bg1"/>
                              </a:solidFill>
                              <a:latin typeface="Cambria Math" panose="02040503050406030204" pitchFamily="18" charset="0"/>
                              <a:ea typeface="Cambria Math" charset="0"/>
                              <a:cs typeface="Cambria Math" charset="0"/>
                            </a:rPr>
                          </m:ctrlPr>
                        </m:sSubSupPr>
                        <m:e>
                          <m:r>
                            <a:rPr lang="en-US" sz="4000" b="0" i="1" smtClean="0">
                              <a:solidFill>
                                <a:schemeClr val="bg1"/>
                              </a:solidFill>
                              <a:latin typeface="Cambria Math" charset="0"/>
                              <a:ea typeface="Cambria Math" charset="0"/>
                              <a:cs typeface="Cambria Math" charset="0"/>
                            </a:rPr>
                            <m:t>𝑈</m:t>
                          </m:r>
                        </m:e>
                        <m:sub>
                          <m:r>
                            <a:rPr lang="en-US" sz="4000" b="0" i="1" smtClean="0">
                              <a:solidFill>
                                <a:schemeClr val="bg1"/>
                              </a:solidFill>
                              <a:latin typeface="Cambria Math" charset="0"/>
                              <a:ea typeface="Cambria Math" charset="0"/>
                              <a:cs typeface="Cambria Math" charset="0"/>
                            </a:rPr>
                            <m:t>𝑚𝑔</m:t>
                          </m:r>
                        </m:sub>
                        <m:sup>
                          <m:r>
                            <a:rPr lang="en-US" sz="4000" b="0" i="1" smtClean="0">
                              <a:solidFill>
                                <a:schemeClr val="bg1"/>
                              </a:solidFill>
                              <a:latin typeface="Cambria Math" charset="0"/>
                              <a:ea typeface="Cambria Math" charset="0"/>
                              <a:cs typeface="Cambria Math" charset="0"/>
                            </a:rPr>
                            <m:t>𝑘</m:t>
                          </m:r>
                        </m:sup>
                      </m:sSubSup>
                    </m:oMath>
                  </m:oMathPara>
                </a14:m>
                <a:endParaRPr lang="en-US" sz="4000" dirty="0">
                  <a:solidFill>
                    <a:schemeClr val="bg1"/>
                  </a:solidFill>
                </a:endParaRPr>
              </a:p>
            </p:txBody>
          </p:sp>
        </mc:Choice>
        <mc:Fallback xmlns="">
          <p:sp>
            <p:nvSpPr>
              <p:cNvPr id="29" name="TextBox 28"/>
              <p:cNvSpPr txBox="1">
                <a:spLocks noRot="1" noChangeAspect="1" noMove="1" noResize="1" noEditPoints="1" noAdjustHandles="1" noChangeArrowheads="1" noChangeShapeType="1" noTextEdit="1"/>
              </p:cNvSpPr>
              <p:nvPr/>
            </p:nvSpPr>
            <p:spPr>
              <a:xfrm>
                <a:off x="600028" y="4469227"/>
                <a:ext cx="4084782" cy="690830"/>
              </a:xfrm>
              <a:prstGeom prst="rect">
                <a:avLst/>
              </a:prstGeom>
              <a:blipFill rotWithShape="0">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 name="TextBox 30"/>
              <p:cNvSpPr txBox="1"/>
              <p:nvPr/>
            </p:nvSpPr>
            <p:spPr>
              <a:xfrm>
                <a:off x="6616548" y="4455064"/>
                <a:ext cx="3996543" cy="688265"/>
              </a:xfrm>
              <a:prstGeom prst="rect">
                <a:avLst/>
              </a:prstGeom>
              <a:noFill/>
            </p:spPr>
            <p:txBody>
              <a:bodyPr wrap="none" lIns="0" tIns="0" rIns="0" bIns="0" rtlCol="0">
                <a:spAutoFit/>
              </a:bodyPr>
              <a:lstStyle/>
              <a:p>
                <a:r>
                  <a:rPr lang="en-US" sz="4000" i="1" dirty="0">
                    <a:solidFill>
                      <a:schemeClr val="bg1"/>
                    </a:solidFill>
                  </a:rPr>
                  <a:t>g</a:t>
                </a:r>
                <a14:m>
                  <m:oMath xmlns:m="http://schemas.openxmlformats.org/officeDocument/2006/math">
                    <m:r>
                      <a:rPr lang="en-US" sz="4000" b="0" i="1" smtClean="0">
                        <a:solidFill>
                          <a:schemeClr val="bg1"/>
                        </a:solidFill>
                        <a:latin typeface="Cambria Math" charset="0"/>
                      </a:rPr>
                      <m:t> (</m:t>
                    </m:r>
                    <m:sSubSup>
                      <m:sSubSupPr>
                        <m:ctrlPr>
                          <a:rPr lang="en-US" sz="4000" b="0" i="1" smtClean="0">
                            <a:solidFill>
                              <a:schemeClr val="bg1"/>
                            </a:solidFill>
                            <a:latin typeface="Cambria Math" panose="02040503050406030204" pitchFamily="18" charset="0"/>
                          </a:rPr>
                        </m:ctrlPr>
                      </m:sSubSupPr>
                      <m:e>
                        <m:r>
                          <a:rPr lang="en-US" sz="4000" b="0" i="1" smtClean="0">
                            <a:solidFill>
                              <a:schemeClr val="bg1"/>
                            </a:solidFill>
                            <a:latin typeface="Cambria Math" charset="0"/>
                          </a:rPr>
                          <m:t>𝑄</m:t>
                        </m:r>
                      </m:e>
                      <m:sub>
                        <m:r>
                          <a:rPr lang="en-US" sz="4000" b="0" i="1" smtClean="0">
                            <a:solidFill>
                              <a:schemeClr val="bg1"/>
                            </a:solidFill>
                            <a:latin typeface="Cambria Math" charset="0"/>
                          </a:rPr>
                          <m:t>𝑞𝑜𝑠</m:t>
                        </m:r>
                      </m:sub>
                      <m:sup>
                        <m:r>
                          <a:rPr lang="en-US" sz="4000" b="0" i="1" smtClean="0">
                            <a:solidFill>
                              <a:schemeClr val="bg1"/>
                            </a:solidFill>
                            <a:latin typeface="Cambria Math" charset="0"/>
                          </a:rPr>
                          <m:t>𝑙</m:t>
                        </m:r>
                      </m:sup>
                    </m:sSubSup>
                    <m:r>
                      <a:rPr lang="en-US" sz="4000" b="0" i="1" smtClean="0">
                        <a:solidFill>
                          <a:schemeClr val="bg1"/>
                        </a:solidFill>
                        <a:latin typeface="Cambria Math" charset="0"/>
                      </a:rPr>
                      <m:t>)</m:t>
                    </m:r>
                    <m:r>
                      <a:rPr lang="is-IS" sz="4000" b="0" i="1" smtClean="0">
                        <a:solidFill>
                          <a:schemeClr val="bg1"/>
                        </a:solidFill>
                        <a:latin typeface="Cambria Math" charset="0"/>
                        <a:ea typeface="Cambria Math" charset="0"/>
                        <a:cs typeface="Cambria Math" charset="0"/>
                      </a:rPr>
                      <m:t>→</m:t>
                    </m:r>
                    <m:r>
                      <a:rPr lang="en-US" sz="4000" b="0" i="1" smtClean="0">
                        <a:solidFill>
                          <a:schemeClr val="bg1"/>
                        </a:solidFill>
                        <a:latin typeface="Cambria Math" charset="0"/>
                        <a:ea typeface="Cambria Math" charset="0"/>
                        <a:cs typeface="Cambria Math" charset="0"/>
                      </a:rPr>
                      <m:t> </m:t>
                    </m:r>
                    <m:sSubSup>
                      <m:sSubSupPr>
                        <m:ctrlPr>
                          <a:rPr lang="en-US" sz="4000" b="0" i="1" smtClean="0">
                            <a:solidFill>
                              <a:schemeClr val="bg1"/>
                            </a:solidFill>
                            <a:latin typeface="Cambria Math" panose="02040503050406030204" pitchFamily="18" charset="0"/>
                            <a:ea typeface="Cambria Math" charset="0"/>
                            <a:cs typeface="Cambria Math" charset="0"/>
                          </a:rPr>
                        </m:ctrlPr>
                      </m:sSubSupPr>
                      <m:e>
                        <m:r>
                          <a:rPr lang="en-US" sz="4000" b="0" i="1" smtClean="0">
                            <a:solidFill>
                              <a:schemeClr val="bg1"/>
                            </a:solidFill>
                            <a:latin typeface="Cambria Math" charset="0"/>
                            <a:ea typeface="Cambria Math" charset="0"/>
                            <a:cs typeface="Cambria Math" charset="0"/>
                          </a:rPr>
                          <m:t>𝑈</m:t>
                        </m:r>
                      </m:e>
                      <m:sub>
                        <m:r>
                          <a:rPr lang="en-US" sz="4000" b="0" i="1" smtClean="0">
                            <a:solidFill>
                              <a:schemeClr val="bg1"/>
                            </a:solidFill>
                            <a:latin typeface="Cambria Math" charset="0"/>
                            <a:ea typeface="Cambria Math" charset="0"/>
                            <a:cs typeface="Cambria Math" charset="0"/>
                          </a:rPr>
                          <m:t>𝑞𝑜𝑠</m:t>
                        </m:r>
                        <m:r>
                          <a:rPr lang="en-US" sz="4000" b="0" i="1" smtClean="0">
                            <a:solidFill>
                              <a:schemeClr val="bg1"/>
                            </a:solidFill>
                            <a:latin typeface="Cambria Math" charset="0"/>
                            <a:ea typeface="Cambria Math" charset="0"/>
                            <a:cs typeface="Cambria Math" charset="0"/>
                          </a:rPr>
                          <m:t>,</m:t>
                        </m:r>
                        <m:r>
                          <a:rPr lang="en-US" sz="4000" b="0" i="1" smtClean="0">
                            <a:solidFill>
                              <a:schemeClr val="bg1"/>
                            </a:solidFill>
                            <a:latin typeface="Cambria Math" charset="0"/>
                            <a:ea typeface="Cambria Math" charset="0"/>
                            <a:cs typeface="Cambria Math" charset="0"/>
                          </a:rPr>
                          <m:t>𝑤</m:t>
                        </m:r>
                      </m:sub>
                      <m:sup>
                        <m:r>
                          <a:rPr lang="en-US" sz="4000" b="0" i="1" smtClean="0">
                            <a:solidFill>
                              <a:schemeClr val="bg1"/>
                            </a:solidFill>
                            <a:latin typeface="Cambria Math" charset="0"/>
                            <a:ea typeface="Cambria Math" charset="0"/>
                            <a:cs typeface="Cambria Math" charset="0"/>
                          </a:rPr>
                          <m:t>𝑙</m:t>
                        </m:r>
                      </m:sup>
                    </m:sSubSup>
                  </m:oMath>
                </a14:m>
                <a:endParaRPr lang="en-US" sz="4000" dirty="0">
                  <a:solidFill>
                    <a:schemeClr val="bg1"/>
                  </a:solidFill>
                </a:endParaRPr>
              </a:p>
            </p:txBody>
          </p:sp>
        </mc:Choice>
        <mc:Fallback xmlns="">
          <p:sp>
            <p:nvSpPr>
              <p:cNvPr id="31" name="TextBox 30"/>
              <p:cNvSpPr txBox="1">
                <a:spLocks noRot="1" noChangeAspect="1" noMove="1" noResize="1" noEditPoints="1" noAdjustHandles="1" noChangeArrowheads="1" noChangeShapeType="1" noTextEdit="1"/>
              </p:cNvSpPr>
              <p:nvPr/>
            </p:nvSpPr>
            <p:spPr>
              <a:xfrm>
                <a:off x="6616548" y="4455064"/>
                <a:ext cx="3996543" cy="688265"/>
              </a:xfrm>
              <a:prstGeom prst="rect">
                <a:avLst/>
              </a:prstGeom>
              <a:blipFill rotWithShape="0">
                <a:blip r:embed="rId4"/>
                <a:stretch>
                  <a:fillRect l="-7622" t="-22124" b="-3362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2" name="Rectangle 31"/>
              <p:cNvSpPr/>
              <p:nvPr/>
            </p:nvSpPr>
            <p:spPr>
              <a:xfrm>
                <a:off x="6050470" y="5197786"/>
                <a:ext cx="2962799" cy="158665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nary>
                        <m:naryPr>
                          <m:chr m:val="∑"/>
                          <m:supHide m:val="on"/>
                          <m:ctrlPr>
                            <a:rPr lang="en-US" sz="4000" i="1" smtClean="0">
                              <a:solidFill>
                                <a:schemeClr val="bg1"/>
                              </a:solidFill>
                              <a:latin typeface="Cambria Math" panose="02040503050406030204" pitchFamily="18" charset="0"/>
                              <a:ea typeface="Cambria Math" charset="0"/>
                              <a:cs typeface="Cambria Math" charset="0"/>
                            </a:rPr>
                          </m:ctrlPr>
                        </m:naryPr>
                        <m:sub>
                          <m:r>
                            <a:rPr lang="en-US" sz="4000" b="0" i="1" smtClean="0">
                              <a:solidFill>
                                <a:schemeClr val="bg1"/>
                              </a:solidFill>
                              <a:latin typeface="Cambria Math" charset="0"/>
                              <a:ea typeface="Cambria Math" charset="0"/>
                              <a:cs typeface="Cambria Math" charset="0"/>
                            </a:rPr>
                            <m:t>𝑙</m:t>
                          </m:r>
                          <m:r>
                            <a:rPr lang="en-US" sz="4000" i="1">
                              <a:solidFill>
                                <a:schemeClr val="bg1"/>
                              </a:solidFill>
                              <a:latin typeface="Cambria Math" charset="0"/>
                              <a:ea typeface="Cambria Math" charset="0"/>
                              <a:cs typeface="Cambria Math" charset="0"/>
                            </a:rPr>
                            <m:t> ∈</m:t>
                          </m:r>
                          <m:r>
                            <a:rPr lang="en-US" sz="4000" i="1">
                              <a:solidFill>
                                <a:schemeClr val="bg1"/>
                              </a:solidFill>
                              <a:latin typeface="Cambria Math" charset="0"/>
                              <a:ea typeface="Cambria Math" charset="0"/>
                              <a:cs typeface="Cambria Math" charset="0"/>
                            </a:rPr>
                            <m:t>𝐴𝐶𝐶</m:t>
                          </m:r>
                        </m:sub>
                        <m:sup/>
                        <m:e>
                          <m:sSubSup>
                            <m:sSubSupPr>
                              <m:ctrlPr>
                                <a:rPr lang="en-US" sz="4000" i="1" smtClean="0">
                                  <a:solidFill>
                                    <a:schemeClr val="bg1"/>
                                  </a:solidFill>
                                  <a:latin typeface="Cambria Math" panose="02040503050406030204" pitchFamily="18" charset="0"/>
                                  <a:ea typeface="Cambria Math" charset="0"/>
                                  <a:cs typeface="Cambria Math" charset="0"/>
                                </a:rPr>
                              </m:ctrlPr>
                            </m:sSubSupPr>
                            <m:e>
                              <m:r>
                                <a:rPr lang="en-US" sz="4000" b="0" i="1" smtClean="0">
                                  <a:solidFill>
                                    <a:schemeClr val="bg1"/>
                                  </a:solidFill>
                                  <a:latin typeface="Cambria Math" charset="0"/>
                                  <a:ea typeface="Cambria Math" charset="0"/>
                                  <a:cs typeface="Cambria Math" charset="0"/>
                                </a:rPr>
                                <m:t>𝑈</m:t>
                              </m:r>
                            </m:e>
                            <m:sub>
                              <m:r>
                                <a:rPr lang="en-US" sz="4000" b="0" i="1" smtClean="0">
                                  <a:solidFill>
                                    <a:schemeClr val="bg1"/>
                                  </a:solidFill>
                                  <a:latin typeface="Cambria Math" charset="0"/>
                                  <a:ea typeface="Cambria Math" charset="0"/>
                                  <a:cs typeface="Cambria Math" charset="0"/>
                                </a:rPr>
                                <m:t>𝑞𝑜𝑠</m:t>
                              </m:r>
                              <m:r>
                                <a:rPr lang="en-US" sz="4000" b="0" i="1" smtClean="0">
                                  <a:solidFill>
                                    <a:schemeClr val="bg1"/>
                                  </a:solidFill>
                                  <a:latin typeface="Cambria Math" charset="0"/>
                                  <a:ea typeface="Cambria Math" charset="0"/>
                                  <a:cs typeface="Cambria Math" charset="0"/>
                                </a:rPr>
                                <m:t>,</m:t>
                              </m:r>
                              <m:r>
                                <a:rPr lang="en-US" sz="4000" b="0" i="1" smtClean="0">
                                  <a:solidFill>
                                    <a:schemeClr val="bg1"/>
                                  </a:solidFill>
                                  <a:latin typeface="Cambria Math" charset="0"/>
                                  <a:ea typeface="Cambria Math" charset="0"/>
                                  <a:cs typeface="Cambria Math" charset="0"/>
                                </a:rPr>
                                <m:t>𝑤</m:t>
                              </m:r>
                            </m:sub>
                            <m:sup>
                              <m:r>
                                <a:rPr lang="en-US" sz="4000" b="0" i="1" smtClean="0">
                                  <a:solidFill>
                                    <a:schemeClr val="bg1"/>
                                  </a:solidFill>
                                  <a:latin typeface="Cambria Math" charset="0"/>
                                  <a:ea typeface="Cambria Math" charset="0"/>
                                  <a:cs typeface="Cambria Math" charset="0"/>
                                </a:rPr>
                                <m:t>𝑙</m:t>
                              </m:r>
                            </m:sup>
                          </m:sSubSup>
                        </m:e>
                      </m:nary>
                    </m:oMath>
                  </m:oMathPara>
                </a14:m>
                <a:endParaRPr lang="en-US" sz="4000" dirty="0">
                  <a:solidFill>
                    <a:schemeClr val="bg1"/>
                  </a:solidFill>
                </a:endParaRPr>
              </a:p>
            </p:txBody>
          </p:sp>
        </mc:Choice>
        <mc:Fallback xmlns="">
          <p:sp>
            <p:nvSpPr>
              <p:cNvPr id="32" name="Rectangle 31"/>
              <p:cNvSpPr>
                <a:spLocks noRot="1" noChangeAspect="1" noMove="1" noResize="1" noEditPoints="1" noAdjustHandles="1" noChangeArrowheads="1" noChangeShapeType="1" noTextEdit="1"/>
              </p:cNvSpPr>
              <p:nvPr/>
            </p:nvSpPr>
            <p:spPr>
              <a:xfrm>
                <a:off x="6050470" y="5197786"/>
                <a:ext cx="2962799" cy="1586653"/>
              </a:xfrm>
              <a:prstGeom prst="rect">
                <a:avLst/>
              </a:prstGeom>
              <a:blipFill rotWithShape="0">
                <a:blip r:embed="rId5"/>
                <a:stretch>
                  <a:fillRect/>
                </a:stretch>
              </a:blipFill>
            </p:spPr>
            <p:txBody>
              <a:bodyPr/>
              <a:lstStyle/>
              <a:p>
                <a:r>
                  <a:rPr lang="en-US">
                    <a:noFill/>
                  </a:rPr>
                  <a:t> </a:t>
                </a:r>
              </a:p>
            </p:txBody>
          </p:sp>
        </mc:Fallback>
      </mc:AlternateContent>
      <p:cxnSp>
        <p:nvCxnSpPr>
          <p:cNvPr id="33" name="Straight Arrow Connector 32"/>
          <p:cNvCxnSpPr/>
          <p:nvPr/>
        </p:nvCxnSpPr>
        <p:spPr>
          <a:xfrm flipV="1">
            <a:off x="4902201" y="2579785"/>
            <a:ext cx="0" cy="551593"/>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cxnSp>
        <p:nvCxnSpPr>
          <p:cNvPr id="35" name="Straight Arrow Connector 34"/>
          <p:cNvCxnSpPr/>
          <p:nvPr/>
        </p:nvCxnSpPr>
        <p:spPr>
          <a:xfrm>
            <a:off x="4521200" y="2612615"/>
            <a:ext cx="0" cy="551593"/>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sp>
        <p:nvSpPr>
          <p:cNvPr id="37" name="Rectangle 36"/>
          <p:cNvSpPr/>
          <p:nvPr/>
        </p:nvSpPr>
        <p:spPr>
          <a:xfrm>
            <a:off x="7157818" y="1166828"/>
            <a:ext cx="878957" cy="552945"/>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latin typeface="Lato Black" pitchFamily="34" charset="0"/>
                <a:cs typeface="Lato Black" pitchFamily="34" charset="0"/>
              </a:rPr>
              <a:t>AcC.1</a:t>
            </a:r>
          </a:p>
        </p:txBody>
      </p:sp>
      <p:sp>
        <p:nvSpPr>
          <p:cNvPr id="39" name="Rectangle 38"/>
          <p:cNvSpPr/>
          <p:nvPr/>
        </p:nvSpPr>
        <p:spPr>
          <a:xfrm>
            <a:off x="8175033" y="1162676"/>
            <a:ext cx="879575" cy="55709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latin typeface="Lato Black" pitchFamily="34" charset="0"/>
                <a:cs typeface="Lato Black" pitchFamily="34" charset="0"/>
              </a:rPr>
              <a:t>ACC.2</a:t>
            </a:r>
          </a:p>
        </p:txBody>
      </p:sp>
      <p:sp>
        <p:nvSpPr>
          <p:cNvPr id="40" name="Rectangle 39"/>
          <p:cNvSpPr/>
          <p:nvPr/>
        </p:nvSpPr>
        <p:spPr>
          <a:xfrm>
            <a:off x="9151092" y="959957"/>
            <a:ext cx="1516908" cy="1059021"/>
          </a:xfrm>
          <a:prstGeom prst="rect">
            <a:avLst/>
          </a:prstGeom>
          <a:solidFill>
            <a:schemeClr val="tx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latin typeface="Lato" charset="0"/>
                <a:ea typeface="Lato" charset="0"/>
                <a:cs typeface="Lato" charset="0"/>
              </a:rPr>
              <a:t>CORES</a:t>
            </a:r>
          </a:p>
        </p:txBody>
      </p:sp>
      <p:cxnSp>
        <p:nvCxnSpPr>
          <p:cNvPr id="48" name="Straight Arrow Connector 47"/>
          <p:cNvCxnSpPr/>
          <p:nvPr/>
        </p:nvCxnSpPr>
        <p:spPr>
          <a:xfrm>
            <a:off x="9909546" y="1787649"/>
            <a:ext cx="0" cy="1464291"/>
          </a:xfrm>
          <a:prstGeom prst="straightConnector1">
            <a:avLst/>
          </a:prstGeom>
          <a:ln w="41275">
            <a:solidFill>
              <a:schemeClr val="tx1">
                <a:lumMod val="6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a:stCxn id="37" idx="2"/>
            <a:endCxn id="46" idx="2"/>
          </p:cNvCxnSpPr>
          <p:nvPr/>
        </p:nvCxnSpPr>
        <p:spPr>
          <a:xfrm flipH="1">
            <a:off x="7582029" y="1719773"/>
            <a:ext cx="15268" cy="1556837"/>
          </a:xfrm>
          <a:prstGeom prst="straightConnector1">
            <a:avLst/>
          </a:prstGeom>
          <a:ln w="41275">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p:nvPr/>
        </p:nvCxnSpPr>
        <p:spPr>
          <a:xfrm flipH="1">
            <a:off x="8604474" y="1719772"/>
            <a:ext cx="10346" cy="1541990"/>
          </a:xfrm>
          <a:prstGeom prst="straightConnector1">
            <a:avLst/>
          </a:prstGeom>
          <a:ln w="41275">
            <a:solidFill>
              <a:schemeClr val="accent5"/>
            </a:solidFill>
            <a:tailEnd type="arrow"/>
          </a:ln>
        </p:spPr>
        <p:style>
          <a:lnRef idx="1">
            <a:schemeClr val="accent1"/>
          </a:lnRef>
          <a:fillRef idx="0">
            <a:schemeClr val="accent1"/>
          </a:fillRef>
          <a:effectRef idx="0">
            <a:schemeClr val="accent1"/>
          </a:effectRef>
          <a:fontRef idx="minor">
            <a:schemeClr val="tx1"/>
          </a:fontRef>
        </p:style>
      </p:cxnSp>
      <p:sp>
        <p:nvSpPr>
          <p:cNvPr id="51" name="Rectangle 50"/>
          <p:cNvSpPr/>
          <p:nvPr/>
        </p:nvSpPr>
        <p:spPr>
          <a:xfrm>
            <a:off x="7111998" y="3905548"/>
            <a:ext cx="3139421" cy="4264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DDR</a:t>
            </a:r>
            <a:endParaRPr lang="en-US" dirty="0"/>
          </a:p>
        </p:txBody>
      </p:sp>
      <mc:AlternateContent xmlns:mc="http://schemas.openxmlformats.org/markup-compatibility/2006" xmlns:a14="http://schemas.microsoft.com/office/drawing/2010/main">
        <mc:Choice Requires="a14">
          <p:sp>
            <p:nvSpPr>
              <p:cNvPr id="55" name="TextBox 54"/>
              <p:cNvSpPr txBox="1"/>
              <p:nvPr/>
            </p:nvSpPr>
            <p:spPr>
              <a:xfrm>
                <a:off x="6178849" y="3178041"/>
                <a:ext cx="514050" cy="41113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Sup>
                        <m:sSubSupPr>
                          <m:ctrlPr>
                            <a:rPr lang="en-US" b="1" i="1" smtClean="0">
                              <a:solidFill>
                                <a:schemeClr val="bg1"/>
                              </a:solidFill>
                              <a:latin typeface="Cambria Math" panose="02040503050406030204" pitchFamily="18" charset="0"/>
                            </a:rPr>
                          </m:ctrlPr>
                        </m:sSubSupPr>
                        <m:e>
                          <m:r>
                            <a:rPr lang="en-US" b="1" i="1" smtClean="0">
                              <a:solidFill>
                                <a:schemeClr val="bg1"/>
                              </a:solidFill>
                              <a:latin typeface="Cambria Math" charset="0"/>
                            </a:rPr>
                            <m:t>𝑸</m:t>
                          </m:r>
                        </m:e>
                        <m:sub>
                          <m:r>
                            <a:rPr lang="en-US" b="1" i="1" smtClean="0">
                              <a:solidFill>
                                <a:schemeClr val="bg1"/>
                              </a:solidFill>
                              <a:latin typeface="Cambria Math" charset="0"/>
                            </a:rPr>
                            <m:t>𝒒𝒐𝒔</m:t>
                          </m:r>
                        </m:sub>
                        <m:sup>
                          <m:r>
                            <a:rPr lang="en-US" b="1" i="1" smtClean="0">
                              <a:solidFill>
                                <a:schemeClr val="bg1"/>
                              </a:solidFill>
                              <a:latin typeface="Cambria Math" charset="0"/>
                            </a:rPr>
                            <m:t>𝒍</m:t>
                          </m:r>
                        </m:sup>
                      </m:sSubSup>
                    </m:oMath>
                  </m:oMathPara>
                </a14:m>
                <a:endParaRPr lang="en-US" b="1" dirty="0">
                  <a:solidFill>
                    <a:schemeClr val="bg1"/>
                  </a:solidFill>
                </a:endParaRPr>
              </a:p>
            </p:txBody>
          </p:sp>
        </mc:Choice>
        <mc:Fallback xmlns="">
          <p:sp>
            <p:nvSpPr>
              <p:cNvPr id="55" name="TextBox 54"/>
              <p:cNvSpPr txBox="1">
                <a:spLocks noRot="1" noChangeAspect="1" noMove="1" noResize="1" noEditPoints="1" noAdjustHandles="1" noChangeArrowheads="1" noChangeShapeType="1" noTextEdit="1"/>
              </p:cNvSpPr>
              <p:nvPr/>
            </p:nvSpPr>
            <p:spPr>
              <a:xfrm>
                <a:off x="6178849" y="3178041"/>
                <a:ext cx="514050" cy="411138"/>
              </a:xfrm>
              <a:prstGeom prst="rect">
                <a:avLst/>
              </a:prstGeom>
              <a:blipFill rotWithShape="0">
                <a:blip r:embed="rId6"/>
                <a:stretch>
                  <a:fillRect l="-2381" r="-19048" b="-2941"/>
                </a:stretch>
              </a:blipFill>
            </p:spPr>
            <p:txBody>
              <a:bodyPr/>
              <a:lstStyle/>
              <a:p>
                <a:r>
                  <a:rPr lang="en-US">
                    <a:noFill/>
                  </a:rPr>
                  <a:t> </a:t>
                </a:r>
              </a:p>
            </p:txBody>
          </p:sp>
        </mc:Fallback>
      </mc:AlternateContent>
      <p:cxnSp>
        <p:nvCxnSpPr>
          <p:cNvPr id="56" name="Straight Arrow Connector 55"/>
          <p:cNvCxnSpPr/>
          <p:nvPr/>
        </p:nvCxnSpPr>
        <p:spPr>
          <a:xfrm>
            <a:off x="5965035" y="2616138"/>
            <a:ext cx="0" cy="551593"/>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cxnSp>
        <p:nvCxnSpPr>
          <p:cNvPr id="57" name="Straight Arrow Connector 56"/>
          <p:cNvCxnSpPr/>
          <p:nvPr/>
        </p:nvCxnSpPr>
        <p:spPr>
          <a:xfrm>
            <a:off x="6231735" y="2625567"/>
            <a:ext cx="0" cy="551593"/>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cxnSp>
        <p:nvCxnSpPr>
          <p:cNvPr id="58" name="Straight Arrow Connector 57"/>
          <p:cNvCxnSpPr/>
          <p:nvPr/>
        </p:nvCxnSpPr>
        <p:spPr>
          <a:xfrm flipV="1">
            <a:off x="6549235" y="2612615"/>
            <a:ext cx="0" cy="551593"/>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cxnSp>
        <p:nvCxnSpPr>
          <p:cNvPr id="59" name="Straight Arrow Connector 58"/>
          <p:cNvCxnSpPr/>
          <p:nvPr/>
        </p:nvCxnSpPr>
        <p:spPr>
          <a:xfrm flipV="1">
            <a:off x="6799270" y="2612615"/>
            <a:ext cx="0" cy="551593"/>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cxnSp>
        <p:nvCxnSpPr>
          <p:cNvPr id="61" name="Straight Arrow Connector 60"/>
          <p:cNvCxnSpPr/>
          <p:nvPr/>
        </p:nvCxnSpPr>
        <p:spPr>
          <a:xfrm flipV="1">
            <a:off x="5143501" y="2590566"/>
            <a:ext cx="0" cy="551593"/>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63" name="Rectangle 62"/>
              <p:cNvSpPr/>
              <p:nvPr/>
            </p:nvSpPr>
            <p:spPr>
              <a:xfrm>
                <a:off x="190520" y="5617996"/>
                <a:ext cx="1869294" cy="70788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4000" i="1">
                              <a:solidFill>
                                <a:schemeClr val="bg1"/>
                              </a:solidFill>
                              <a:latin typeface="Cambria Math" panose="02040503050406030204" pitchFamily="18" charset="0"/>
                            </a:rPr>
                          </m:ctrlPr>
                        </m:sSubPr>
                        <m:e>
                          <m:r>
                            <a:rPr lang="en-US" sz="4000" i="1">
                              <a:solidFill>
                                <a:schemeClr val="bg1"/>
                              </a:solidFill>
                              <a:latin typeface="Cambria Math" charset="0"/>
                            </a:rPr>
                            <m:t>𝑈</m:t>
                          </m:r>
                        </m:e>
                        <m:sub>
                          <m:r>
                            <a:rPr lang="en-US" sz="4000" i="1">
                              <a:solidFill>
                                <a:schemeClr val="bg1"/>
                              </a:solidFill>
                              <a:latin typeface="Cambria Math" charset="0"/>
                            </a:rPr>
                            <m:t>𝑡𝑜𝑡</m:t>
                          </m:r>
                        </m:sub>
                      </m:sSub>
                      <m:r>
                        <a:rPr lang="en-US" sz="4000" i="1">
                          <a:solidFill>
                            <a:schemeClr val="bg1"/>
                          </a:solidFill>
                          <a:latin typeface="Cambria Math" charset="0"/>
                          <a:ea typeface="Cambria Math" charset="0"/>
                          <a:cs typeface="Cambria Math" charset="0"/>
                        </a:rPr>
                        <m:t>= </m:t>
                      </m:r>
                    </m:oMath>
                  </m:oMathPara>
                </a14:m>
                <a:endParaRPr lang="en-US" sz="4000" dirty="0"/>
              </a:p>
            </p:txBody>
          </p:sp>
        </mc:Choice>
        <mc:Fallback xmlns="">
          <p:sp>
            <p:nvSpPr>
              <p:cNvPr id="63" name="Rectangle 62"/>
              <p:cNvSpPr>
                <a:spLocks noRot="1" noChangeAspect="1" noMove="1" noResize="1" noEditPoints="1" noAdjustHandles="1" noChangeArrowheads="1" noChangeShapeType="1" noTextEdit="1"/>
              </p:cNvSpPr>
              <p:nvPr/>
            </p:nvSpPr>
            <p:spPr>
              <a:xfrm>
                <a:off x="190520" y="5617996"/>
                <a:ext cx="1869294" cy="707886"/>
              </a:xfrm>
              <a:prstGeom prst="rect">
                <a:avLst/>
              </a:prstGeom>
              <a:blipFill rotWithShape="0">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4" name="Rectangle 63"/>
              <p:cNvSpPr/>
              <p:nvPr/>
            </p:nvSpPr>
            <p:spPr>
              <a:xfrm>
                <a:off x="2097936" y="5200073"/>
                <a:ext cx="2742802" cy="158671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nary>
                        <m:naryPr>
                          <m:chr m:val="∑"/>
                          <m:supHide m:val="on"/>
                          <m:ctrlPr>
                            <a:rPr lang="en-US" sz="4000" i="1">
                              <a:solidFill>
                                <a:schemeClr val="bg1"/>
                              </a:solidFill>
                              <a:latin typeface="Cambria Math" panose="02040503050406030204" pitchFamily="18" charset="0"/>
                              <a:ea typeface="Cambria Math" charset="0"/>
                              <a:cs typeface="Cambria Math" charset="0"/>
                            </a:rPr>
                          </m:ctrlPr>
                        </m:naryPr>
                        <m:sub>
                          <m:r>
                            <a:rPr lang="en-US" sz="4000" i="1">
                              <a:solidFill>
                                <a:schemeClr val="bg1"/>
                              </a:solidFill>
                              <a:latin typeface="Cambria Math" charset="0"/>
                              <a:ea typeface="Cambria Math" charset="0"/>
                              <a:cs typeface="Cambria Math" charset="0"/>
                            </a:rPr>
                            <m:t>𝑘</m:t>
                          </m:r>
                          <m:r>
                            <a:rPr lang="en-US" sz="4000" i="1">
                              <a:solidFill>
                                <a:schemeClr val="bg1"/>
                              </a:solidFill>
                              <a:latin typeface="Cambria Math" charset="0"/>
                              <a:ea typeface="Cambria Math" charset="0"/>
                              <a:cs typeface="Cambria Math" charset="0"/>
                            </a:rPr>
                            <m:t> ∈ </m:t>
                          </m:r>
                          <m:r>
                            <a:rPr lang="en-US" sz="4000" i="1">
                              <a:solidFill>
                                <a:schemeClr val="bg1"/>
                              </a:solidFill>
                              <a:latin typeface="Cambria Math" charset="0"/>
                              <a:ea typeface="Cambria Math" charset="0"/>
                              <a:cs typeface="Cambria Math" charset="0"/>
                            </a:rPr>
                            <m:t>𝐶𝑃𝑈</m:t>
                          </m:r>
                        </m:sub>
                        <m:sup/>
                        <m:e>
                          <m:sSubSup>
                            <m:sSubSupPr>
                              <m:ctrlPr>
                                <a:rPr lang="en-US" sz="4000" i="1">
                                  <a:solidFill>
                                    <a:schemeClr val="bg1"/>
                                  </a:solidFill>
                                  <a:latin typeface="Cambria Math" panose="02040503050406030204" pitchFamily="18" charset="0"/>
                                  <a:ea typeface="Cambria Math" charset="0"/>
                                  <a:cs typeface="Cambria Math" charset="0"/>
                                </a:rPr>
                              </m:ctrlPr>
                            </m:sSubSupPr>
                            <m:e>
                              <m:r>
                                <a:rPr lang="en-US" sz="4000" i="1">
                                  <a:solidFill>
                                    <a:schemeClr val="bg1"/>
                                  </a:solidFill>
                                  <a:latin typeface="Cambria Math" charset="0"/>
                                  <a:ea typeface="Cambria Math" charset="0"/>
                                  <a:cs typeface="Cambria Math" charset="0"/>
                                </a:rPr>
                                <m:t>𝑈</m:t>
                              </m:r>
                            </m:e>
                            <m:sub>
                              <m:r>
                                <a:rPr lang="en-US" sz="4000" i="1">
                                  <a:solidFill>
                                    <a:schemeClr val="bg1"/>
                                  </a:solidFill>
                                  <a:latin typeface="Cambria Math" charset="0"/>
                                  <a:ea typeface="Cambria Math" charset="0"/>
                                  <a:cs typeface="Cambria Math" charset="0"/>
                                </a:rPr>
                                <m:t>𝑚𝑔</m:t>
                              </m:r>
                            </m:sub>
                            <m:sup>
                              <m:r>
                                <a:rPr lang="en-US" sz="4000" i="1">
                                  <a:solidFill>
                                    <a:schemeClr val="bg1"/>
                                  </a:solidFill>
                                  <a:latin typeface="Cambria Math" charset="0"/>
                                  <a:ea typeface="Cambria Math" charset="0"/>
                                  <a:cs typeface="Cambria Math" charset="0"/>
                                </a:rPr>
                                <m:t>𝑘</m:t>
                              </m:r>
                            </m:sup>
                          </m:sSubSup>
                        </m:e>
                      </m:nary>
                    </m:oMath>
                  </m:oMathPara>
                </a14:m>
                <a:endParaRPr lang="en-US" sz="4000" dirty="0"/>
              </a:p>
            </p:txBody>
          </p:sp>
        </mc:Choice>
        <mc:Fallback xmlns="">
          <p:sp>
            <p:nvSpPr>
              <p:cNvPr id="64" name="Rectangle 63"/>
              <p:cNvSpPr>
                <a:spLocks noRot="1" noChangeAspect="1" noMove="1" noResize="1" noEditPoints="1" noAdjustHandles="1" noChangeArrowheads="1" noChangeShapeType="1" noTextEdit="1"/>
              </p:cNvSpPr>
              <p:nvPr/>
            </p:nvSpPr>
            <p:spPr>
              <a:xfrm>
                <a:off x="2097936" y="5200073"/>
                <a:ext cx="2742802" cy="1586716"/>
              </a:xfrm>
              <a:prstGeom prst="rect">
                <a:avLst/>
              </a:prstGeom>
              <a:blipFill rotWithShape="0">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5" name="TextBox 64"/>
              <p:cNvSpPr txBox="1"/>
              <p:nvPr/>
            </p:nvSpPr>
            <p:spPr>
              <a:xfrm>
                <a:off x="5263774" y="5637169"/>
                <a:ext cx="710451" cy="70788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4000" b="0" i="1" smtClean="0">
                          <a:solidFill>
                            <a:schemeClr val="bg1"/>
                          </a:solidFill>
                          <a:latin typeface="Cambria Math" charset="0"/>
                        </a:rPr>
                        <m:t>+</m:t>
                      </m:r>
                    </m:oMath>
                  </m:oMathPara>
                </a14:m>
                <a:endParaRPr lang="en-US" sz="4000" dirty="0">
                  <a:solidFill>
                    <a:schemeClr val="bg1"/>
                  </a:solidFill>
                </a:endParaRPr>
              </a:p>
            </p:txBody>
          </p:sp>
        </mc:Choice>
        <mc:Fallback xmlns="">
          <p:sp>
            <p:nvSpPr>
              <p:cNvPr id="65" name="TextBox 64"/>
              <p:cNvSpPr txBox="1">
                <a:spLocks noRot="1" noChangeAspect="1" noMove="1" noResize="1" noEditPoints="1" noAdjustHandles="1" noChangeArrowheads="1" noChangeShapeType="1" noTextEdit="1"/>
              </p:cNvSpPr>
              <p:nvPr/>
            </p:nvSpPr>
            <p:spPr>
              <a:xfrm>
                <a:off x="5263774" y="5637169"/>
                <a:ext cx="710451" cy="707886"/>
              </a:xfrm>
              <a:prstGeom prst="rect">
                <a:avLst/>
              </a:prstGeom>
              <a:blipFill rotWithShape="0">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8" name="TextBox 67"/>
              <p:cNvSpPr txBox="1"/>
              <p:nvPr/>
            </p:nvSpPr>
            <p:spPr>
              <a:xfrm>
                <a:off x="9115020" y="5645277"/>
                <a:ext cx="2162580" cy="70788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hr-HR" sz="4000" i="1" smtClean="0">
                          <a:solidFill>
                            <a:schemeClr val="bg1"/>
                          </a:solidFill>
                          <a:latin typeface="Cambria Math" charset="0"/>
                          <a:ea typeface="Cambria Math" charset="0"/>
                          <a:cs typeface="Cambria Math" charset="0"/>
                        </a:rPr>
                        <m:t>&lt;</m:t>
                      </m:r>
                      <m:r>
                        <a:rPr lang="en-US" sz="4000" b="0" i="1" smtClean="0">
                          <a:solidFill>
                            <a:schemeClr val="bg1"/>
                          </a:solidFill>
                          <a:latin typeface="Cambria Math" charset="0"/>
                          <a:ea typeface="Cambria Math" charset="0"/>
                          <a:cs typeface="Cambria Math" charset="0"/>
                        </a:rPr>
                        <m:t>100%</m:t>
                      </m:r>
                    </m:oMath>
                  </m:oMathPara>
                </a14:m>
                <a:endParaRPr lang="en-US" sz="4000" dirty="0">
                  <a:solidFill>
                    <a:schemeClr val="bg1"/>
                  </a:solidFill>
                </a:endParaRPr>
              </a:p>
            </p:txBody>
          </p:sp>
        </mc:Choice>
        <mc:Fallback xmlns="">
          <p:sp>
            <p:nvSpPr>
              <p:cNvPr id="68" name="TextBox 67"/>
              <p:cNvSpPr txBox="1">
                <a:spLocks noRot="1" noChangeAspect="1" noMove="1" noResize="1" noEditPoints="1" noAdjustHandles="1" noChangeArrowheads="1" noChangeShapeType="1" noTextEdit="1"/>
              </p:cNvSpPr>
              <p:nvPr/>
            </p:nvSpPr>
            <p:spPr>
              <a:xfrm>
                <a:off x="9115020" y="5645277"/>
                <a:ext cx="2162580" cy="707886"/>
              </a:xfrm>
              <a:prstGeom prst="rect">
                <a:avLst/>
              </a:prstGeom>
              <a:blipFill rotWithShape="0">
                <a:blip r:embed="rId11"/>
                <a:stretch>
                  <a:fillRect/>
                </a:stretch>
              </a:blipFill>
            </p:spPr>
            <p:txBody>
              <a:bodyPr/>
              <a:lstStyle/>
              <a:p>
                <a:r>
                  <a:rPr lang="en-US">
                    <a:noFill/>
                  </a:rPr>
                  <a:t> </a:t>
                </a:r>
              </a:p>
            </p:txBody>
          </p:sp>
        </mc:Fallback>
      </mc:AlternateContent>
      <p:sp>
        <p:nvSpPr>
          <p:cNvPr id="46" name="Rectangle 45"/>
          <p:cNvSpPr/>
          <p:nvPr/>
        </p:nvSpPr>
        <p:spPr>
          <a:xfrm flipV="1">
            <a:off x="7417540" y="3276610"/>
            <a:ext cx="328977" cy="10540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latin typeface="Lato Black" pitchFamily="34" charset="0"/>
              <a:cs typeface="Lato Black" pitchFamily="34" charset="0"/>
            </a:endParaRPr>
          </a:p>
        </p:txBody>
      </p:sp>
      <p:sp>
        <p:nvSpPr>
          <p:cNvPr id="53" name="Rectangle 52"/>
          <p:cNvSpPr/>
          <p:nvPr/>
        </p:nvSpPr>
        <p:spPr>
          <a:xfrm flipV="1">
            <a:off x="8424444" y="3262331"/>
            <a:ext cx="328977" cy="105402"/>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latin typeface="Lato Black" pitchFamily="34" charset="0"/>
              <a:cs typeface="Lato Black" pitchFamily="34" charset="0"/>
            </a:endParaRPr>
          </a:p>
        </p:txBody>
      </p:sp>
      <p:sp>
        <p:nvSpPr>
          <p:cNvPr id="60" name="Rectangle 59"/>
          <p:cNvSpPr/>
          <p:nvPr/>
        </p:nvSpPr>
        <p:spPr>
          <a:xfrm>
            <a:off x="9712619" y="3251940"/>
            <a:ext cx="375400" cy="119681"/>
          </a:xfrm>
          <a:prstGeom prst="rect">
            <a:avLst/>
          </a:prstGeom>
          <a:solidFill>
            <a:schemeClr val="tx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latin typeface="Lato Black" pitchFamily="34" charset="0"/>
              <a:cs typeface="Lato Black" pitchFamily="34" charset="0"/>
            </a:endParaRPr>
          </a:p>
        </p:txBody>
      </p:sp>
      <p:sp>
        <p:nvSpPr>
          <p:cNvPr id="62" name="Rectangle 61"/>
          <p:cNvSpPr/>
          <p:nvPr/>
        </p:nvSpPr>
        <p:spPr>
          <a:xfrm>
            <a:off x="7095206" y="3370589"/>
            <a:ext cx="3151129" cy="2249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Interconnect</a:t>
            </a:r>
          </a:p>
        </p:txBody>
      </p:sp>
      <p:cxnSp>
        <p:nvCxnSpPr>
          <p:cNvPr id="66" name="Straight Arrow Connector 65"/>
          <p:cNvCxnSpPr>
            <a:stCxn id="62" idx="2"/>
            <a:endCxn id="51" idx="0"/>
          </p:cNvCxnSpPr>
          <p:nvPr/>
        </p:nvCxnSpPr>
        <p:spPr>
          <a:xfrm>
            <a:off x="8670771" y="3595587"/>
            <a:ext cx="10938" cy="309961"/>
          </a:xfrm>
          <a:prstGeom prst="straightConnector1">
            <a:avLst/>
          </a:prstGeom>
          <a:ln w="41275">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45" name="Rectangular Callout 44"/>
          <p:cNvSpPr/>
          <p:nvPr/>
        </p:nvSpPr>
        <p:spPr>
          <a:xfrm>
            <a:off x="8424444" y="2490589"/>
            <a:ext cx="1199375" cy="679587"/>
          </a:xfrm>
          <a:prstGeom prst="wedgeRectCallout">
            <a:avLst>
              <a:gd name="adj1" fmla="val 43690"/>
              <a:gd name="adj2" fmla="val 94283"/>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i="1" dirty="0">
                <a:latin typeface="Raleway Thin" charset="0"/>
                <a:ea typeface="Raleway Thin" charset="0"/>
                <a:cs typeface="Raleway Thin" charset="0"/>
              </a:rPr>
              <a:t>Per-master</a:t>
            </a:r>
          </a:p>
          <a:p>
            <a:pPr algn="ctr"/>
            <a:r>
              <a:rPr lang="en-US" sz="1200" b="1" i="1" dirty="0" err="1">
                <a:latin typeface="Raleway Thin" charset="0"/>
                <a:ea typeface="Raleway Thin" charset="0"/>
                <a:cs typeface="Raleway Thin" charset="0"/>
              </a:rPr>
              <a:t>QoS</a:t>
            </a:r>
            <a:r>
              <a:rPr lang="en-US" sz="1200" b="1" i="1" dirty="0">
                <a:latin typeface="Raleway Thin" charset="0"/>
                <a:ea typeface="Raleway Thin" charset="0"/>
                <a:cs typeface="Raleway Thin" charset="0"/>
              </a:rPr>
              <a:t> Level </a:t>
            </a:r>
          </a:p>
        </p:txBody>
      </p:sp>
      <p:pic>
        <p:nvPicPr>
          <p:cNvPr id="47" name="Picture 46"/>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1312582" y="0"/>
            <a:ext cx="879418" cy="6155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a14="http://schemas.microsoft.com/office/drawing/2010/main">
        <mc:Choice Requires="a14">
          <p:sp>
            <p:nvSpPr>
              <p:cNvPr id="52" name="TextBox 51"/>
              <p:cNvSpPr txBox="1"/>
              <p:nvPr/>
            </p:nvSpPr>
            <p:spPr>
              <a:xfrm>
                <a:off x="4346611" y="3131378"/>
                <a:ext cx="514050" cy="42562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Sup>
                        <m:sSubSupPr>
                          <m:ctrlPr>
                            <a:rPr lang="en-US" b="1" i="1" smtClean="0">
                              <a:solidFill>
                                <a:schemeClr val="bg1"/>
                              </a:solidFill>
                              <a:latin typeface="Cambria Math" panose="02040503050406030204" pitchFamily="18" charset="0"/>
                            </a:rPr>
                          </m:ctrlPr>
                        </m:sSubSupPr>
                        <m:e>
                          <m:r>
                            <a:rPr lang="en-US" b="1" i="1" smtClean="0">
                              <a:solidFill>
                                <a:schemeClr val="bg1"/>
                              </a:solidFill>
                              <a:latin typeface="Cambria Math" charset="0"/>
                            </a:rPr>
                            <m:t>𝑸</m:t>
                          </m:r>
                        </m:e>
                        <m:sub>
                          <m:r>
                            <a:rPr lang="en-US" b="1" i="1" smtClean="0">
                              <a:solidFill>
                                <a:schemeClr val="bg1"/>
                              </a:solidFill>
                              <a:latin typeface="Cambria Math" charset="0"/>
                            </a:rPr>
                            <m:t>𝒎𝒈</m:t>
                          </m:r>
                        </m:sub>
                        <m:sup>
                          <m:r>
                            <a:rPr lang="en-US" b="1" i="1" smtClean="0">
                              <a:solidFill>
                                <a:schemeClr val="bg1"/>
                              </a:solidFill>
                              <a:latin typeface="Cambria Math" charset="0"/>
                            </a:rPr>
                            <m:t>𝒌</m:t>
                          </m:r>
                        </m:sup>
                      </m:sSubSup>
                    </m:oMath>
                  </m:oMathPara>
                </a14:m>
                <a:endParaRPr lang="en-US" b="1" dirty="0">
                  <a:solidFill>
                    <a:schemeClr val="bg1"/>
                  </a:solidFill>
                </a:endParaRPr>
              </a:p>
            </p:txBody>
          </p:sp>
        </mc:Choice>
        <mc:Fallback xmlns="">
          <p:sp>
            <p:nvSpPr>
              <p:cNvPr id="52" name="TextBox 51"/>
              <p:cNvSpPr txBox="1">
                <a:spLocks noRot="1" noChangeAspect="1" noMove="1" noResize="1" noEditPoints="1" noAdjustHandles="1" noChangeArrowheads="1" noChangeShapeType="1" noTextEdit="1"/>
              </p:cNvSpPr>
              <p:nvPr/>
            </p:nvSpPr>
            <p:spPr>
              <a:xfrm>
                <a:off x="4346611" y="3131378"/>
                <a:ext cx="514050" cy="425629"/>
              </a:xfrm>
              <a:prstGeom prst="rect">
                <a:avLst/>
              </a:prstGeom>
              <a:blipFill rotWithShape="0">
                <a:blip r:embed="rId13"/>
                <a:stretch>
                  <a:fillRect l="-2381" r="-16667" b="-1449"/>
                </a:stretch>
              </a:blipFill>
            </p:spPr>
            <p:txBody>
              <a:bodyPr/>
              <a:lstStyle/>
              <a:p>
                <a:r>
                  <a:rPr lang="en-US">
                    <a:noFill/>
                  </a:rPr>
                  <a:t> </a:t>
                </a:r>
              </a:p>
            </p:txBody>
          </p:sp>
        </mc:Fallback>
      </mc:AlternateContent>
    </p:spTree>
    <p:extLst>
      <p:ext uri="{BB962C8B-B14F-4D97-AF65-F5344CB8AC3E}">
        <p14:creationId xmlns:p14="http://schemas.microsoft.com/office/powerpoint/2010/main" val="599738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13"/>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4"/>
                                        </p:tgtEl>
                                        <p:attrNameLst>
                                          <p:attrName>style.visibility</p:attrName>
                                        </p:attrNameLst>
                                      </p:cBhvr>
                                      <p:to>
                                        <p:strVal val="visible"/>
                                      </p:to>
                                    </p:set>
                                    <p:animEffect transition="in" filter="fade">
                                      <p:cBhvr>
                                        <p:cTn id="30" dur="500"/>
                                        <p:tgtEl>
                                          <p:spTgt spid="24"/>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nodeType="clickEffect">
                                  <p:stCondLst>
                                    <p:cond delay="0"/>
                                  </p:stCondLst>
                                  <p:childTnLst>
                                    <p:set>
                                      <p:cBhvr>
                                        <p:cTn id="34" dur="1" fill="hold">
                                          <p:stCondLst>
                                            <p:cond delay="0"/>
                                          </p:stCondLst>
                                        </p:cTn>
                                        <p:tgtEl>
                                          <p:spTgt spid="28"/>
                                        </p:tgtEl>
                                        <p:attrNameLst>
                                          <p:attrName>style.visibility</p:attrName>
                                        </p:attrNameLst>
                                      </p:cBhvr>
                                      <p:to>
                                        <p:strVal val="visible"/>
                                      </p:to>
                                    </p:set>
                                    <p:animEffect transition="in" filter="wipe(up)">
                                      <p:cBhvr>
                                        <p:cTn id="35" dur="500"/>
                                        <p:tgtEl>
                                          <p:spTgt spid="28"/>
                                        </p:tgtEl>
                                      </p:cBhvr>
                                    </p:animEffect>
                                  </p:childTnLst>
                                </p:cTn>
                              </p:par>
                              <p:par>
                                <p:cTn id="36" presetID="22" presetClass="entr" presetSubtype="1" fill="hold"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wipe(up)">
                                      <p:cBhvr>
                                        <p:cTn id="38" dur="500"/>
                                        <p:tgtEl>
                                          <p:spTgt spid="35"/>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nodeType="clickEffect">
                                  <p:stCondLst>
                                    <p:cond delay="0"/>
                                  </p:stCondLst>
                                  <p:childTnLst>
                                    <p:set>
                                      <p:cBhvr>
                                        <p:cTn id="42" dur="1" fill="hold">
                                          <p:stCondLst>
                                            <p:cond delay="0"/>
                                          </p:stCondLst>
                                        </p:cTn>
                                        <p:tgtEl>
                                          <p:spTgt spid="33"/>
                                        </p:tgtEl>
                                        <p:attrNameLst>
                                          <p:attrName>style.visibility</p:attrName>
                                        </p:attrNameLst>
                                      </p:cBhvr>
                                      <p:to>
                                        <p:strVal val="visible"/>
                                      </p:to>
                                    </p:set>
                                    <p:animEffect transition="in" filter="wipe(down)">
                                      <p:cBhvr>
                                        <p:cTn id="43" dur="500"/>
                                        <p:tgtEl>
                                          <p:spTgt spid="33"/>
                                        </p:tgtEl>
                                      </p:cBhvr>
                                    </p:animEffect>
                                  </p:childTnLst>
                                </p:cTn>
                              </p:par>
                              <p:par>
                                <p:cTn id="44" presetID="22" presetClass="entr" presetSubtype="4" fill="hold" nodeType="withEffect">
                                  <p:stCondLst>
                                    <p:cond delay="0"/>
                                  </p:stCondLst>
                                  <p:childTnLst>
                                    <p:set>
                                      <p:cBhvr>
                                        <p:cTn id="45" dur="1" fill="hold">
                                          <p:stCondLst>
                                            <p:cond delay="0"/>
                                          </p:stCondLst>
                                        </p:cTn>
                                        <p:tgtEl>
                                          <p:spTgt spid="61"/>
                                        </p:tgtEl>
                                        <p:attrNameLst>
                                          <p:attrName>style.visibility</p:attrName>
                                        </p:attrNameLst>
                                      </p:cBhvr>
                                      <p:to>
                                        <p:strVal val="visible"/>
                                      </p:to>
                                    </p:set>
                                    <p:animEffect transition="in" filter="wipe(down)">
                                      <p:cBhvr>
                                        <p:cTn id="46" dur="500"/>
                                        <p:tgtEl>
                                          <p:spTgt spid="61"/>
                                        </p:tgtEl>
                                      </p:cBhvr>
                                    </p:animEffec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52"/>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29"/>
                                        </p:tgtEl>
                                        <p:attrNameLst>
                                          <p:attrName>style.visibility</p:attrName>
                                        </p:attrNameLst>
                                      </p:cBhvr>
                                      <p:to>
                                        <p:strVal val="visible"/>
                                      </p:to>
                                    </p:set>
                                    <p:animEffect transition="in" filter="fade">
                                      <p:cBhvr>
                                        <p:cTn id="55" dur="500"/>
                                        <p:tgtEl>
                                          <p:spTgt spid="29"/>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7"/>
                                        </p:tgtEl>
                                        <p:attrNameLst>
                                          <p:attrName>style.visibility</p:attrName>
                                        </p:attrNameLst>
                                      </p:cBhvr>
                                      <p:to>
                                        <p:strVal val="visible"/>
                                      </p:to>
                                    </p:set>
                                    <p:animEffect transition="in" filter="fade">
                                      <p:cBhvr>
                                        <p:cTn id="60" dur="500"/>
                                        <p:tgtEl>
                                          <p:spTgt spid="7"/>
                                        </p:tgtEl>
                                      </p:cBhvr>
                                    </p:animEffec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37"/>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39"/>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40"/>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50"/>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49"/>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48"/>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51"/>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62"/>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46"/>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53"/>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60"/>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66"/>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grpId="0" nodeType="clickEffect">
                                  <p:stCondLst>
                                    <p:cond delay="0"/>
                                  </p:stCondLst>
                                  <p:childTnLst>
                                    <p:set>
                                      <p:cBhvr>
                                        <p:cTn id="90" dur="1" fill="hold">
                                          <p:stCondLst>
                                            <p:cond delay="0"/>
                                          </p:stCondLst>
                                        </p:cTn>
                                        <p:tgtEl>
                                          <p:spTgt spid="45"/>
                                        </p:tgtEl>
                                        <p:attrNameLst>
                                          <p:attrName>style.visibility</p:attrName>
                                        </p:attrNameLst>
                                      </p:cBhvr>
                                      <p:to>
                                        <p:strVal val="visible"/>
                                      </p:to>
                                    </p:set>
                                    <p:animEffect transition="in" filter="fade">
                                      <p:cBhvr>
                                        <p:cTn id="91" dur="500"/>
                                        <p:tgtEl>
                                          <p:spTgt spid="45"/>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1" fill="hold" nodeType="clickEffect">
                                  <p:stCondLst>
                                    <p:cond delay="0"/>
                                  </p:stCondLst>
                                  <p:childTnLst>
                                    <p:set>
                                      <p:cBhvr>
                                        <p:cTn id="95" dur="1" fill="hold">
                                          <p:stCondLst>
                                            <p:cond delay="0"/>
                                          </p:stCondLst>
                                        </p:cTn>
                                        <p:tgtEl>
                                          <p:spTgt spid="56"/>
                                        </p:tgtEl>
                                        <p:attrNameLst>
                                          <p:attrName>style.visibility</p:attrName>
                                        </p:attrNameLst>
                                      </p:cBhvr>
                                      <p:to>
                                        <p:strVal val="visible"/>
                                      </p:to>
                                    </p:set>
                                    <p:animEffect transition="in" filter="wipe(up)">
                                      <p:cBhvr>
                                        <p:cTn id="96" dur="500"/>
                                        <p:tgtEl>
                                          <p:spTgt spid="56"/>
                                        </p:tgtEl>
                                      </p:cBhvr>
                                    </p:animEffect>
                                  </p:childTnLst>
                                </p:cTn>
                              </p:par>
                              <p:par>
                                <p:cTn id="97" presetID="22" presetClass="entr" presetSubtype="1" fill="hold" nodeType="withEffect">
                                  <p:stCondLst>
                                    <p:cond delay="0"/>
                                  </p:stCondLst>
                                  <p:childTnLst>
                                    <p:set>
                                      <p:cBhvr>
                                        <p:cTn id="98" dur="1" fill="hold">
                                          <p:stCondLst>
                                            <p:cond delay="0"/>
                                          </p:stCondLst>
                                        </p:cTn>
                                        <p:tgtEl>
                                          <p:spTgt spid="57"/>
                                        </p:tgtEl>
                                        <p:attrNameLst>
                                          <p:attrName>style.visibility</p:attrName>
                                        </p:attrNameLst>
                                      </p:cBhvr>
                                      <p:to>
                                        <p:strVal val="visible"/>
                                      </p:to>
                                    </p:set>
                                    <p:animEffect transition="in" filter="wipe(up)">
                                      <p:cBhvr>
                                        <p:cTn id="99" dur="500"/>
                                        <p:tgtEl>
                                          <p:spTgt spid="57"/>
                                        </p:tgtEl>
                                      </p:cBhvr>
                                    </p:animEffect>
                                  </p:childTnLst>
                                </p:cTn>
                              </p:par>
                            </p:childTnLst>
                          </p:cTn>
                        </p:par>
                      </p:childTnLst>
                    </p:cTn>
                  </p:par>
                  <p:par>
                    <p:cTn id="100" fill="hold">
                      <p:stCondLst>
                        <p:cond delay="indefinite"/>
                      </p:stCondLst>
                      <p:childTnLst>
                        <p:par>
                          <p:cTn id="101" fill="hold">
                            <p:stCondLst>
                              <p:cond delay="0"/>
                            </p:stCondLst>
                            <p:childTnLst>
                              <p:par>
                                <p:cTn id="102" presetID="1" presetClass="entr" presetSubtype="0" fill="hold" grpId="1" nodeType="clickEffect">
                                  <p:stCondLst>
                                    <p:cond delay="0"/>
                                  </p:stCondLst>
                                  <p:childTnLst>
                                    <p:set>
                                      <p:cBhvr>
                                        <p:cTn id="103" dur="1" fill="hold">
                                          <p:stCondLst>
                                            <p:cond delay="0"/>
                                          </p:stCondLst>
                                        </p:cTn>
                                        <p:tgtEl>
                                          <p:spTgt spid="55"/>
                                        </p:tgtEl>
                                        <p:attrNameLst>
                                          <p:attrName>style.visibility</p:attrName>
                                        </p:attrNameLst>
                                      </p:cBhvr>
                                      <p:to>
                                        <p:strVal val="visible"/>
                                      </p:to>
                                    </p:set>
                                  </p:childTnLst>
                                </p:cTn>
                              </p:par>
                            </p:childTnLst>
                          </p:cTn>
                        </p:par>
                      </p:childTnLst>
                    </p:cTn>
                  </p:par>
                  <p:par>
                    <p:cTn id="104" fill="hold">
                      <p:stCondLst>
                        <p:cond delay="indefinite"/>
                      </p:stCondLst>
                      <p:childTnLst>
                        <p:par>
                          <p:cTn id="105" fill="hold">
                            <p:stCondLst>
                              <p:cond delay="0"/>
                            </p:stCondLst>
                            <p:childTnLst>
                              <p:par>
                                <p:cTn id="106" presetID="22" presetClass="entr" presetSubtype="4" fill="hold" nodeType="clickEffect">
                                  <p:stCondLst>
                                    <p:cond delay="0"/>
                                  </p:stCondLst>
                                  <p:childTnLst>
                                    <p:set>
                                      <p:cBhvr>
                                        <p:cTn id="107" dur="1" fill="hold">
                                          <p:stCondLst>
                                            <p:cond delay="0"/>
                                          </p:stCondLst>
                                        </p:cTn>
                                        <p:tgtEl>
                                          <p:spTgt spid="58"/>
                                        </p:tgtEl>
                                        <p:attrNameLst>
                                          <p:attrName>style.visibility</p:attrName>
                                        </p:attrNameLst>
                                      </p:cBhvr>
                                      <p:to>
                                        <p:strVal val="visible"/>
                                      </p:to>
                                    </p:set>
                                    <p:animEffect transition="in" filter="wipe(down)">
                                      <p:cBhvr>
                                        <p:cTn id="108" dur="500"/>
                                        <p:tgtEl>
                                          <p:spTgt spid="58"/>
                                        </p:tgtEl>
                                      </p:cBhvr>
                                    </p:animEffect>
                                  </p:childTnLst>
                                </p:cTn>
                              </p:par>
                              <p:par>
                                <p:cTn id="109" presetID="22" presetClass="entr" presetSubtype="4" fill="hold" nodeType="withEffect">
                                  <p:stCondLst>
                                    <p:cond delay="0"/>
                                  </p:stCondLst>
                                  <p:childTnLst>
                                    <p:set>
                                      <p:cBhvr>
                                        <p:cTn id="110" dur="1" fill="hold">
                                          <p:stCondLst>
                                            <p:cond delay="0"/>
                                          </p:stCondLst>
                                        </p:cTn>
                                        <p:tgtEl>
                                          <p:spTgt spid="59"/>
                                        </p:tgtEl>
                                        <p:attrNameLst>
                                          <p:attrName>style.visibility</p:attrName>
                                        </p:attrNameLst>
                                      </p:cBhvr>
                                      <p:to>
                                        <p:strVal val="visible"/>
                                      </p:to>
                                    </p:set>
                                    <p:animEffect transition="in" filter="wipe(down)">
                                      <p:cBhvr>
                                        <p:cTn id="111" dur="500"/>
                                        <p:tgtEl>
                                          <p:spTgt spid="59"/>
                                        </p:tgtEl>
                                      </p:cBhvr>
                                    </p:animEffect>
                                  </p:childTnLst>
                                </p:cTn>
                              </p:par>
                            </p:childTnLst>
                          </p:cTn>
                        </p:par>
                      </p:childTnLst>
                    </p:cTn>
                  </p:par>
                  <p:par>
                    <p:cTn id="112" fill="hold">
                      <p:stCondLst>
                        <p:cond delay="indefinite"/>
                      </p:stCondLst>
                      <p:childTnLst>
                        <p:par>
                          <p:cTn id="113" fill="hold">
                            <p:stCondLst>
                              <p:cond delay="0"/>
                            </p:stCondLst>
                            <p:childTnLst>
                              <p:par>
                                <p:cTn id="114" presetID="10" presetClass="entr" presetSubtype="0" fill="hold" grpId="0" nodeType="clickEffect">
                                  <p:stCondLst>
                                    <p:cond delay="0"/>
                                  </p:stCondLst>
                                  <p:childTnLst>
                                    <p:set>
                                      <p:cBhvr>
                                        <p:cTn id="115" dur="1" fill="hold">
                                          <p:stCondLst>
                                            <p:cond delay="0"/>
                                          </p:stCondLst>
                                        </p:cTn>
                                        <p:tgtEl>
                                          <p:spTgt spid="31"/>
                                        </p:tgtEl>
                                        <p:attrNameLst>
                                          <p:attrName>style.visibility</p:attrName>
                                        </p:attrNameLst>
                                      </p:cBhvr>
                                      <p:to>
                                        <p:strVal val="visible"/>
                                      </p:to>
                                    </p:set>
                                    <p:animEffect transition="in" filter="fade">
                                      <p:cBhvr>
                                        <p:cTn id="116" dur="500"/>
                                        <p:tgtEl>
                                          <p:spTgt spid="31"/>
                                        </p:tgtEl>
                                      </p:cBhvr>
                                    </p:animEffect>
                                  </p:childTnLst>
                                </p:cTn>
                              </p:par>
                            </p:childTnLst>
                          </p:cTn>
                        </p:par>
                      </p:childTnLst>
                    </p:cTn>
                  </p:par>
                  <p:par>
                    <p:cTn id="117" fill="hold">
                      <p:stCondLst>
                        <p:cond delay="indefinite"/>
                      </p:stCondLst>
                      <p:childTnLst>
                        <p:par>
                          <p:cTn id="118" fill="hold">
                            <p:stCondLst>
                              <p:cond delay="0"/>
                            </p:stCondLst>
                            <p:childTnLst>
                              <p:par>
                                <p:cTn id="119" presetID="1" presetClass="entr" presetSubtype="0" fill="hold" grpId="0" nodeType="clickEffect">
                                  <p:stCondLst>
                                    <p:cond delay="0"/>
                                  </p:stCondLst>
                                  <p:childTnLst>
                                    <p:set>
                                      <p:cBhvr>
                                        <p:cTn id="120" dur="1" fill="hold">
                                          <p:stCondLst>
                                            <p:cond delay="0"/>
                                          </p:stCondLst>
                                        </p:cTn>
                                        <p:tgtEl>
                                          <p:spTgt spid="63"/>
                                        </p:tgtEl>
                                        <p:attrNameLst>
                                          <p:attrName>style.visibility</p:attrName>
                                        </p:attrNameLst>
                                      </p:cBhvr>
                                      <p:to>
                                        <p:strVal val="visible"/>
                                      </p:to>
                                    </p:set>
                                  </p:childTnLst>
                                </p:cTn>
                              </p:par>
                            </p:childTnLst>
                          </p:cTn>
                        </p:par>
                      </p:childTnLst>
                    </p:cTn>
                  </p:par>
                  <p:par>
                    <p:cTn id="121" fill="hold">
                      <p:stCondLst>
                        <p:cond delay="indefinite"/>
                      </p:stCondLst>
                      <p:childTnLst>
                        <p:par>
                          <p:cTn id="122" fill="hold">
                            <p:stCondLst>
                              <p:cond delay="0"/>
                            </p:stCondLst>
                            <p:childTnLst>
                              <p:par>
                                <p:cTn id="123" presetID="1" presetClass="entr" presetSubtype="0" fill="hold" grpId="0" nodeType="clickEffect">
                                  <p:stCondLst>
                                    <p:cond delay="0"/>
                                  </p:stCondLst>
                                  <p:childTnLst>
                                    <p:set>
                                      <p:cBhvr>
                                        <p:cTn id="124" dur="1" fill="hold">
                                          <p:stCondLst>
                                            <p:cond delay="0"/>
                                          </p:stCondLst>
                                        </p:cTn>
                                        <p:tgtEl>
                                          <p:spTgt spid="64"/>
                                        </p:tgtEl>
                                        <p:attrNameLst>
                                          <p:attrName>style.visibility</p:attrName>
                                        </p:attrNameLst>
                                      </p:cBhvr>
                                      <p:to>
                                        <p:strVal val="visible"/>
                                      </p:to>
                                    </p:set>
                                  </p:childTnLst>
                                </p:cTn>
                              </p:par>
                            </p:childTnLst>
                          </p:cTn>
                        </p:par>
                      </p:childTnLst>
                    </p:cTn>
                  </p:par>
                  <p:par>
                    <p:cTn id="125" fill="hold">
                      <p:stCondLst>
                        <p:cond delay="indefinite"/>
                      </p:stCondLst>
                      <p:childTnLst>
                        <p:par>
                          <p:cTn id="126" fill="hold">
                            <p:stCondLst>
                              <p:cond delay="0"/>
                            </p:stCondLst>
                            <p:childTnLst>
                              <p:par>
                                <p:cTn id="127" presetID="1" presetClass="entr" presetSubtype="0" fill="hold" grpId="0" nodeType="clickEffect">
                                  <p:stCondLst>
                                    <p:cond delay="0"/>
                                  </p:stCondLst>
                                  <p:childTnLst>
                                    <p:set>
                                      <p:cBhvr>
                                        <p:cTn id="128" dur="1" fill="hold">
                                          <p:stCondLst>
                                            <p:cond delay="0"/>
                                          </p:stCondLst>
                                        </p:cTn>
                                        <p:tgtEl>
                                          <p:spTgt spid="65"/>
                                        </p:tgtEl>
                                        <p:attrNameLst>
                                          <p:attrName>style.visibility</p:attrName>
                                        </p:attrNameLst>
                                      </p:cBhvr>
                                      <p:to>
                                        <p:strVal val="visible"/>
                                      </p:to>
                                    </p:set>
                                  </p:childTnLst>
                                </p:cTn>
                              </p:par>
                            </p:childTnLst>
                          </p:cTn>
                        </p:par>
                      </p:childTnLst>
                    </p:cTn>
                  </p:par>
                  <p:par>
                    <p:cTn id="129" fill="hold">
                      <p:stCondLst>
                        <p:cond delay="indefinite"/>
                      </p:stCondLst>
                      <p:childTnLst>
                        <p:par>
                          <p:cTn id="130" fill="hold">
                            <p:stCondLst>
                              <p:cond delay="0"/>
                            </p:stCondLst>
                            <p:childTnLst>
                              <p:par>
                                <p:cTn id="131" presetID="1" presetClass="entr" presetSubtype="0" fill="hold" grpId="0" nodeType="clickEffect">
                                  <p:stCondLst>
                                    <p:cond delay="0"/>
                                  </p:stCondLst>
                                  <p:childTnLst>
                                    <p:set>
                                      <p:cBhvr>
                                        <p:cTn id="132" dur="1" fill="hold">
                                          <p:stCondLst>
                                            <p:cond delay="0"/>
                                          </p:stCondLst>
                                        </p:cTn>
                                        <p:tgtEl>
                                          <p:spTgt spid="32"/>
                                        </p:tgtEl>
                                        <p:attrNameLst>
                                          <p:attrName>style.visibility</p:attrName>
                                        </p:attrNameLst>
                                      </p:cBhvr>
                                      <p:to>
                                        <p:strVal val="visible"/>
                                      </p:to>
                                    </p:set>
                                  </p:childTnLst>
                                </p:cTn>
                              </p:par>
                            </p:childTnLst>
                          </p:cTn>
                        </p:par>
                      </p:childTnLst>
                    </p:cTn>
                  </p:par>
                  <p:par>
                    <p:cTn id="133" fill="hold">
                      <p:stCondLst>
                        <p:cond delay="indefinite"/>
                      </p:stCondLst>
                      <p:childTnLst>
                        <p:par>
                          <p:cTn id="134" fill="hold">
                            <p:stCondLst>
                              <p:cond delay="0"/>
                            </p:stCondLst>
                            <p:childTnLst>
                              <p:par>
                                <p:cTn id="135" presetID="1" presetClass="entr" presetSubtype="0" fill="hold" grpId="0" nodeType="clickEffect">
                                  <p:stCondLst>
                                    <p:cond delay="0"/>
                                  </p:stCondLst>
                                  <p:childTnLst>
                                    <p:set>
                                      <p:cBhvr>
                                        <p:cTn id="136" dur="1" fill="hold">
                                          <p:stCondLst>
                                            <p:cond delay="0"/>
                                          </p:stCondLst>
                                        </p:cTn>
                                        <p:tgtEl>
                                          <p:spTgt spid="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4" grpId="0" animBg="1"/>
      <p:bldP spid="15" grpId="0" animBg="1"/>
      <p:bldP spid="29" grpId="0"/>
      <p:bldP spid="31" grpId="0"/>
      <p:bldP spid="32" grpId="0"/>
      <p:bldP spid="37" grpId="0" animBg="1"/>
      <p:bldP spid="39" grpId="0" animBg="1"/>
      <p:bldP spid="40" grpId="0" animBg="1"/>
      <p:bldP spid="51" grpId="0" animBg="1"/>
      <p:bldP spid="55" grpId="1"/>
      <p:bldP spid="63" grpId="0"/>
      <p:bldP spid="64" grpId="0"/>
      <p:bldP spid="65" grpId="0"/>
      <p:bldP spid="68" grpId="0"/>
      <p:bldP spid="46" grpId="0" animBg="1"/>
      <p:bldP spid="53" grpId="0" animBg="1"/>
      <p:bldP spid="60" grpId="0" animBg="1"/>
      <p:bldP spid="62" grpId="0" animBg="1"/>
      <p:bldP spid="45" grpId="0" animBg="1"/>
      <p:bldP spid="52"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 name="Rectangle 9"/>
          <p:cNvSpPr/>
          <p:nvPr/>
        </p:nvSpPr>
        <p:spPr>
          <a:xfrm>
            <a:off x="-1518" y="0"/>
            <a:ext cx="5386318" cy="6858000"/>
          </a:xfrm>
          <a:prstGeom prst="rect">
            <a:avLst/>
          </a:prstGeom>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3" name="Rounded Rectangle 2"/>
          <p:cNvSpPr/>
          <p:nvPr/>
        </p:nvSpPr>
        <p:spPr>
          <a:xfrm>
            <a:off x="1361353" y="5189637"/>
            <a:ext cx="2414017" cy="1266829"/>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Runtime under Regulation</a:t>
            </a:r>
          </a:p>
        </p:txBody>
      </p:sp>
      <p:sp>
        <p:nvSpPr>
          <p:cNvPr id="5" name="Rounded Rectangle 4"/>
          <p:cNvSpPr/>
          <p:nvPr/>
        </p:nvSpPr>
        <p:spPr>
          <a:xfrm>
            <a:off x="407180" y="1175239"/>
            <a:ext cx="1923280" cy="116030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a:t>
            </a:r>
            <a:r>
              <a:rPr lang="en-US" dirty="0" err="1"/>
              <a:t>WarP</a:t>
            </a:r>
            <a:r>
              <a:rPr lang="en-US" dirty="0"/>
              <a:t> Task</a:t>
            </a:r>
          </a:p>
        </p:txBody>
      </p:sp>
      <p:cxnSp>
        <p:nvCxnSpPr>
          <p:cNvPr id="6" name="Straight Arrow Connector 5"/>
          <p:cNvCxnSpPr/>
          <p:nvPr/>
        </p:nvCxnSpPr>
        <p:spPr>
          <a:xfrm>
            <a:off x="2568362" y="1755389"/>
            <a:ext cx="10146" cy="1380097"/>
          </a:xfrm>
          <a:prstGeom prst="straightConnector1">
            <a:avLst/>
          </a:prstGeom>
          <a:ln w="28575">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2568362" y="4468355"/>
            <a:ext cx="0" cy="757072"/>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0" y="0"/>
            <a:ext cx="7467600" cy="852096"/>
          </a:xfrm>
          <a:prstGeom prst="rect">
            <a:avLst/>
          </a:prstGeom>
          <a:solidFill>
            <a:schemeClr val="bg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chemeClr val="tx1"/>
                </a:solidFill>
                <a:latin typeface="Raleway SemiBold" charset="0"/>
                <a:ea typeface="Raleway SemiBold" charset="0"/>
                <a:cs typeface="Raleway SemiBold" charset="0"/>
              </a:rPr>
              <a:t>   Predicting WCET </a:t>
            </a:r>
            <a:r>
              <a:rPr lang="en-US" sz="3200" dirty="0">
                <a:solidFill>
                  <a:schemeClr val="tx1"/>
                </a:solidFill>
                <a:latin typeface="Raleway" charset="0"/>
                <a:ea typeface="Raleway" charset="0"/>
                <a:cs typeface="Raleway" charset="0"/>
              </a:rPr>
              <a:t>under Regulation</a:t>
            </a:r>
          </a:p>
        </p:txBody>
      </p:sp>
      <p:sp>
        <p:nvSpPr>
          <p:cNvPr id="4" name="Rounded Rectangle 3"/>
          <p:cNvSpPr/>
          <p:nvPr/>
        </p:nvSpPr>
        <p:spPr>
          <a:xfrm>
            <a:off x="922778" y="3110086"/>
            <a:ext cx="3493008" cy="135826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r>
              <a:rPr lang="en-US" dirty="0"/>
              <a:t>Prediction Algorithm</a:t>
            </a:r>
          </a:p>
          <a:p>
            <a:pPr algn="ctr"/>
            <a:endParaRPr lang="en-US" dirty="0"/>
          </a:p>
        </p:txBody>
      </p:sp>
      <p:pic>
        <p:nvPicPr>
          <p:cNvPr id="18" name="Picture 17"/>
          <p:cNvPicPr>
            <a:picLocks noChangeAspect="1"/>
          </p:cNvPicPr>
          <p:nvPr/>
        </p:nvPicPr>
        <p:blipFill>
          <a:blip r:embed="rId3"/>
          <a:stretch>
            <a:fillRect/>
          </a:stretch>
        </p:blipFill>
        <p:spPr>
          <a:xfrm>
            <a:off x="7467600" y="5697326"/>
            <a:ext cx="3061095" cy="251447"/>
          </a:xfrm>
          <a:prstGeom prst="rect">
            <a:avLst/>
          </a:prstGeom>
        </p:spPr>
      </p:pic>
      <p:pic>
        <p:nvPicPr>
          <p:cNvPr id="16" name="Picture 15"/>
          <p:cNvPicPr>
            <a:picLocks noChangeAspect="1"/>
          </p:cNvPicPr>
          <p:nvPr/>
        </p:nvPicPr>
        <p:blipFill>
          <a:blip r:embed="rId4"/>
          <a:stretch>
            <a:fillRect/>
          </a:stretch>
        </p:blipFill>
        <p:spPr>
          <a:xfrm>
            <a:off x="6061370" y="1464445"/>
            <a:ext cx="4730967" cy="3689286"/>
          </a:xfrm>
          <a:prstGeom prst="rect">
            <a:avLst/>
          </a:prstGeom>
          <a:ln>
            <a:noFill/>
          </a:ln>
          <a:effectLst>
            <a:outerShdw sx="1000" sy="1000" algn="tl" rotWithShape="0">
              <a:srgbClr val="333333"/>
            </a:outerShdw>
          </a:effectLst>
        </p:spPr>
      </p:pic>
      <p:sp>
        <p:nvSpPr>
          <p:cNvPr id="20" name="Rounded Rectangle 19"/>
          <p:cNvSpPr/>
          <p:nvPr/>
        </p:nvSpPr>
        <p:spPr>
          <a:xfrm>
            <a:off x="2816410" y="1175239"/>
            <a:ext cx="1952445" cy="116030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Regulation Level</a:t>
            </a:r>
            <a:endParaRPr lang="en-US" dirty="0"/>
          </a:p>
        </p:txBody>
      </p:sp>
      <p:cxnSp>
        <p:nvCxnSpPr>
          <p:cNvPr id="24" name="Straight Connector 23"/>
          <p:cNvCxnSpPr>
            <a:stCxn id="5" idx="3"/>
            <a:endCxn id="20" idx="1"/>
          </p:cNvCxnSpPr>
          <p:nvPr/>
        </p:nvCxnSpPr>
        <p:spPr>
          <a:xfrm>
            <a:off x="2330460" y="1755390"/>
            <a:ext cx="485950"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312582" y="0"/>
            <a:ext cx="879418" cy="6155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2" name="Group 11"/>
          <p:cNvGrpSpPr/>
          <p:nvPr/>
        </p:nvGrpSpPr>
        <p:grpSpPr>
          <a:xfrm>
            <a:off x="7954680" y="2122271"/>
            <a:ext cx="3290449" cy="1306729"/>
            <a:chOff x="7954680" y="2122271"/>
            <a:chExt cx="3290449" cy="1306729"/>
          </a:xfrm>
        </p:grpSpPr>
        <p:sp>
          <p:nvSpPr>
            <p:cNvPr id="8" name="TextBox 7"/>
            <p:cNvSpPr txBox="1"/>
            <p:nvPr/>
          </p:nvSpPr>
          <p:spPr>
            <a:xfrm>
              <a:off x="9351818" y="2122271"/>
              <a:ext cx="1893311" cy="646331"/>
            </a:xfrm>
            <a:prstGeom prst="rect">
              <a:avLst/>
            </a:prstGeom>
            <a:solidFill>
              <a:schemeClr val="tx1"/>
            </a:solidFill>
            <a:ln>
              <a:noFill/>
            </a:ln>
          </p:spPr>
          <p:txBody>
            <a:bodyPr wrap="square" rtlCol="0">
              <a:spAutoFit/>
            </a:bodyPr>
            <a:lstStyle/>
            <a:p>
              <a:pPr algn="ctr"/>
              <a:r>
                <a:rPr lang="en-US" b="1" dirty="0">
                  <a:solidFill>
                    <a:schemeClr val="accent2">
                      <a:lumMod val="75000"/>
                    </a:schemeClr>
                  </a:solidFill>
                  <a:latin typeface="Kohinoor Devanagari" charset="0"/>
                  <a:ea typeface="Kohinoor Devanagari" charset="0"/>
                  <a:cs typeface="Kohinoor Devanagari" charset="0"/>
                </a:rPr>
                <a:t>Over prediction</a:t>
              </a:r>
            </a:p>
            <a:p>
              <a:pPr algn="ctr"/>
              <a:r>
                <a:rPr lang="en-US" b="1" dirty="0">
                  <a:solidFill>
                    <a:schemeClr val="accent2">
                      <a:lumMod val="75000"/>
                    </a:schemeClr>
                  </a:solidFill>
                  <a:latin typeface="Kohinoor Devanagari" charset="0"/>
                  <a:ea typeface="Kohinoor Devanagari" charset="0"/>
                  <a:cs typeface="Kohinoor Devanagari" charset="0"/>
                </a:rPr>
                <a:t>~6%</a:t>
              </a:r>
            </a:p>
          </p:txBody>
        </p:sp>
        <p:sp>
          <p:nvSpPr>
            <p:cNvPr id="7" name="Oval 6"/>
            <p:cNvSpPr/>
            <p:nvPr/>
          </p:nvSpPr>
          <p:spPr>
            <a:xfrm>
              <a:off x="7954680" y="2148504"/>
              <a:ext cx="1397138" cy="1280496"/>
            </a:xfrm>
            <a:prstGeom prst="ellipse">
              <a:avLst/>
            </a:prstGeom>
            <a:noFill/>
            <a:ln w="57150">
              <a:solidFill>
                <a:schemeClr val="accent2">
                  <a:lumMod val="7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75000"/>
                  </a:schemeClr>
                </a:solidFill>
              </a:endParaRPr>
            </a:p>
          </p:txBody>
        </p:sp>
      </p:grpSp>
    </p:spTree>
    <p:extLst>
      <p:ext uri="{BB962C8B-B14F-4D97-AF65-F5344CB8AC3E}">
        <p14:creationId xmlns:p14="http://schemas.microsoft.com/office/powerpoint/2010/main" val="521363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24"/>
                                        </p:tgtEl>
                                        <p:attrNameLst>
                                          <p:attrName>style.visibility</p:attrName>
                                        </p:attrNameLst>
                                      </p:cBhvr>
                                      <p:to>
                                        <p:strVal val="visible"/>
                                      </p:to>
                                    </p:set>
                                  </p:childTnLst>
                                </p:cTn>
                              </p:par>
                            </p:childTnLst>
                          </p:cTn>
                        </p:par>
                        <p:par>
                          <p:cTn id="22" fill="hold">
                            <p:stCondLst>
                              <p:cond delay="0"/>
                            </p:stCondLst>
                            <p:childTnLst>
                              <p:par>
                                <p:cTn id="23" presetID="22" presetClass="entr" presetSubtype="1" fill="hold"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up)">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fade">
                                      <p:cBhvr>
                                        <p:cTn id="30" dur="500"/>
                                        <p:tgtEl>
                                          <p:spTgt spid="4"/>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wipe(up)">
                                      <p:cBhvr>
                                        <p:cTn id="35" dur="500"/>
                                        <p:tgtEl>
                                          <p:spTgt spid="9"/>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3"/>
                                        </p:tgtEl>
                                        <p:attrNameLst>
                                          <p:attrName>style.visibility</p:attrName>
                                        </p:attrNameLst>
                                      </p:cBhvr>
                                      <p:to>
                                        <p:strVal val="visible"/>
                                      </p:to>
                                    </p:set>
                                    <p:animEffect transition="in" filter="fade">
                                      <p:cBhvr>
                                        <p:cTn id="40" dur="500"/>
                                        <p:tgtEl>
                                          <p:spTgt spid="3"/>
                                        </p:tgtEl>
                                      </p:cBhvr>
                                    </p:animEffect>
                                  </p:childTnLst>
                                </p:cTn>
                              </p:par>
                            </p:childTnLst>
                          </p:cTn>
                        </p:par>
                      </p:childTnLst>
                    </p:cTn>
                  </p:par>
                  <p:par>
                    <p:cTn id="41" fill="hold">
                      <p:stCondLst>
                        <p:cond delay="indefinite"/>
                      </p:stCondLst>
                      <p:childTnLst>
                        <p:par>
                          <p:cTn id="42" fill="hold">
                            <p:stCondLst>
                              <p:cond delay="0"/>
                            </p:stCondLst>
                            <p:childTnLst>
                              <p:par>
                                <p:cTn id="43" presetID="23" presetClass="entr" presetSubtype="272" fill="hold" nodeType="clickEffect">
                                  <p:stCondLst>
                                    <p:cond delay="0"/>
                                  </p:stCondLst>
                                  <p:childTnLst>
                                    <p:set>
                                      <p:cBhvr>
                                        <p:cTn id="44" dur="1" fill="hold">
                                          <p:stCondLst>
                                            <p:cond delay="0"/>
                                          </p:stCondLst>
                                        </p:cTn>
                                        <p:tgtEl>
                                          <p:spTgt spid="16"/>
                                        </p:tgtEl>
                                        <p:attrNameLst>
                                          <p:attrName>style.visibility</p:attrName>
                                        </p:attrNameLst>
                                      </p:cBhvr>
                                      <p:to>
                                        <p:strVal val="visible"/>
                                      </p:to>
                                    </p:set>
                                    <p:anim calcmode="lin" valueType="num">
                                      <p:cBhvr>
                                        <p:cTn id="45" dur="10" fill="hold"/>
                                        <p:tgtEl>
                                          <p:spTgt spid="16"/>
                                        </p:tgtEl>
                                        <p:attrNameLst>
                                          <p:attrName>ppt_w</p:attrName>
                                        </p:attrNameLst>
                                      </p:cBhvr>
                                      <p:tavLst>
                                        <p:tav tm="0">
                                          <p:val>
                                            <p:strVal val="2/3*#ppt_w"/>
                                          </p:val>
                                        </p:tav>
                                        <p:tav tm="100000">
                                          <p:val>
                                            <p:strVal val="#ppt_w"/>
                                          </p:val>
                                        </p:tav>
                                      </p:tavLst>
                                    </p:anim>
                                    <p:anim calcmode="lin" valueType="num">
                                      <p:cBhvr>
                                        <p:cTn id="46" dur="10" fill="hold"/>
                                        <p:tgtEl>
                                          <p:spTgt spid="16"/>
                                        </p:tgtEl>
                                        <p:attrNameLst>
                                          <p:attrName>ppt_h</p:attrName>
                                        </p:attrNameLst>
                                      </p:cBhvr>
                                      <p:tavLst>
                                        <p:tav tm="0">
                                          <p:val>
                                            <p:strVal val="2/3*#ppt_h"/>
                                          </p:val>
                                        </p:tav>
                                        <p:tav tm="100000">
                                          <p:val>
                                            <p:strVal val="#ppt_h"/>
                                          </p:val>
                                        </p:tav>
                                      </p:tavLst>
                                    </p:anim>
                                  </p:childTnLst>
                                </p:cTn>
                              </p:par>
                              <p:par>
                                <p:cTn id="47" presetID="1" presetClass="entr" presetSubtype="0" fill="hold" nodeType="withEffect">
                                  <p:stCondLst>
                                    <p:cond delay="0"/>
                                  </p:stCondLst>
                                  <p:childTnLst>
                                    <p:set>
                                      <p:cBhvr>
                                        <p:cTn id="48" dur="1" fill="hold">
                                          <p:stCondLst>
                                            <p:cond delay="0"/>
                                          </p:stCondLst>
                                        </p:cTn>
                                        <p:tgtEl>
                                          <p:spTgt spid="18"/>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2" grpId="0" animBg="1"/>
      <p:bldP spid="4" grpId="0" animBg="1"/>
      <p:bldP spid="2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sp>
        <p:nvSpPr>
          <p:cNvPr id="2" name="Rectangle 1"/>
          <p:cNvSpPr/>
          <p:nvPr/>
        </p:nvSpPr>
        <p:spPr>
          <a:xfrm>
            <a:off x="14327" y="18170"/>
            <a:ext cx="8394700" cy="852096"/>
          </a:xfrm>
          <a:prstGeom prst="rect">
            <a:avLst/>
          </a:prstGeom>
          <a:solidFill>
            <a:schemeClr val="bg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chemeClr val="tx1"/>
                </a:solidFill>
                <a:latin typeface="Raleway SemiBold" charset="0"/>
                <a:ea typeface="Raleway SemiBold" charset="0"/>
                <a:cs typeface="Raleway SemiBold" charset="0"/>
              </a:rPr>
              <a:t>   Profile-driven </a:t>
            </a:r>
            <a:r>
              <a:rPr lang="en-US" sz="3200" dirty="0">
                <a:solidFill>
                  <a:schemeClr val="tx1"/>
                </a:solidFill>
                <a:latin typeface="Raleway" charset="0"/>
                <a:ea typeface="Raleway" charset="0"/>
                <a:cs typeface="Raleway" charset="0"/>
              </a:rPr>
              <a:t>Workload Consolidation</a:t>
            </a:r>
          </a:p>
        </p:txBody>
      </p:sp>
      <p:pic>
        <p:nvPicPr>
          <p:cNvPr id="3" name="Step 1"/>
          <p:cNvPicPr>
            <a:picLocks noChangeAspect="1" noChangeArrowheads="1"/>
          </p:cNvPicPr>
          <p:nvPr/>
        </p:nvPicPr>
        <p:blipFill rotWithShape="1">
          <a:blip r:embed="rId3">
            <a:extLst>
              <a:ext uri="{28A0092B-C50C-407E-A947-70E740481C1C}">
                <a14:useLocalDpi xmlns:a14="http://schemas.microsoft.com/office/drawing/2010/main" val="0"/>
              </a:ext>
            </a:extLst>
          </a:blip>
          <a:srcRect t="1313" r="20060"/>
          <a:stretch/>
        </p:blipFill>
        <p:spPr bwMode="auto">
          <a:xfrm>
            <a:off x="4008498" y="1026655"/>
            <a:ext cx="5848530" cy="53270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Step 2"/>
          <p:cNvPicPr>
            <a:picLocks noChangeAspect="1" noChangeArrowheads="1"/>
          </p:cNvPicPr>
          <p:nvPr/>
        </p:nvPicPr>
        <p:blipFill rotWithShape="1">
          <a:blip r:embed="rId4">
            <a:extLst>
              <a:ext uri="{28A0092B-C50C-407E-A947-70E740481C1C}">
                <a14:useLocalDpi xmlns:a14="http://schemas.microsoft.com/office/drawing/2010/main" val="0"/>
              </a:ext>
            </a:extLst>
          </a:blip>
          <a:srcRect l="1" t="1235" r="20059"/>
          <a:stretch/>
        </p:blipFill>
        <p:spPr bwMode="auto">
          <a:xfrm>
            <a:off x="4008498" y="1022456"/>
            <a:ext cx="5848530" cy="5331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Step 3"/>
          <p:cNvPicPr>
            <a:picLocks noChangeAspect="1" noChangeArrowheads="1"/>
          </p:cNvPicPr>
          <p:nvPr/>
        </p:nvPicPr>
        <p:blipFill rotWithShape="1">
          <a:blip r:embed="rId5">
            <a:extLst>
              <a:ext uri="{28A0092B-C50C-407E-A947-70E740481C1C}">
                <a14:useLocalDpi xmlns:a14="http://schemas.microsoft.com/office/drawing/2010/main" val="0"/>
              </a:ext>
            </a:extLst>
          </a:blip>
          <a:srcRect l="1" t="1235" r="20059"/>
          <a:stretch/>
        </p:blipFill>
        <p:spPr bwMode="auto">
          <a:xfrm>
            <a:off x="4008498" y="1022456"/>
            <a:ext cx="5848530" cy="5331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Step 4"/>
          <p:cNvPicPr>
            <a:picLocks noChangeAspect="1" noChangeArrowheads="1"/>
          </p:cNvPicPr>
          <p:nvPr/>
        </p:nvPicPr>
        <p:blipFill rotWithShape="1">
          <a:blip r:embed="rId6">
            <a:extLst>
              <a:ext uri="{28A0092B-C50C-407E-A947-70E740481C1C}">
                <a14:useLocalDpi xmlns:a14="http://schemas.microsoft.com/office/drawing/2010/main" val="0"/>
              </a:ext>
            </a:extLst>
          </a:blip>
          <a:srcRect l="1" t="1235" r="20059"/>
          <a:stretch/>
        </p:blipFill>
        <p:spPr bwMode="auto">
          <a:xfrm>
            <a:off x="4008498" y="1022456"/>
            <a:ext cx="5848530" cy="5331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Step 5"/>
          <p:cNvPicPr>
            <a:picLocks noChangeAspect="1" noChangeArrowheads="1"/>
          </p:cNvPicPr>
          <p:nvPr/>
        </p:nvPicPr>
        <p:blipFill rotWithShape="1">
          <a:blip r:embed="rId7">
            <a:extLst>
              <a:ext uri="{28A0092B-C50C-407E-A947-70E740481C1C}">
                <a14:useLocalDpi xmlns:a14="http://schemas.microsoft.com/office/drawing/2010/main" val="0"/>
              </a:ext>
            </a:extLst>
          </a:blip>
          <a:srcRect r="20564"/>
          <a:stretch/>
        </p:blipFill>
        <p:spPr bwMode="auto">
          <a:xfrm>
            <a:off x="4008498" y="1022456"/>
            <a:ext cx="5848530" cy="53270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Step 6"/>
          <p:cNvPicPr>
            <a:picLocks noChangeAspect="1" noChangeArrowheads="1"/>
          </p:cNvPicPr>
          <p:nvPr/>
        </p:nvPicPr>
        <p:blipFill rotWithShape="1">
          <a:blip r:embed="rId8">
            <a:extLst>
              <a:ext uri="{28A0092B-C50C-407E-A947-70E740481C1C}">
                <a14:useLocalDpi xmlns:a14="http://schemas.microsoft.com/office/drawing/2010/main" val="0"/>
              </a:ext>
            </a:extLst>
          </a:blip>
          <a:srcRect r="20564"/>
          <a:stretch/>
        </p:blipFill>
        <p:spPr bwMode="auto">
          <a:xfrm>
            <a:off x="4008498" y="1026655"/>
            <a:ext cx="5848530" cy="53270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Step 7"/>
          <p:cNvPicPr>
            <a:picLocks noChangeAspect="1" noChangeArrowheads="1"/>
          </p:cNvPicPr>
          <p:nvPr/>
        </p:nvPicPr>
        <p:blipFill rotWithShape="1">
          <a:blip r:embed="rId9">
            <a:extLst>
              <a:ext uri="{28A0092B-C50C-407E-A947-70E740481C1C}">
                <a14:useLocalDpi xmlns:a14="http://schemas.microsoft.com/office/drawing/2010/main" val="0"/>
              </a:ext>
            </a:extLst>
          </a:blip>
          <a:srcRect r="20564"/>
          <a:stretch/>
        </p:blipFill>
        <p:spPr bwMode="auto">
          <a:xfrm>
            <a:off x="4008498" y="1026655"/>
            <a:ext cx="5848530" cy="53270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mser axis"/>
          <p:cNvPicPr>
            <a:picLocks noChangeAspect="1" noChangeArrowheads="1"/>
          </p:cNvPicPr>
          <p:nvPr/>
        </p:nvPicPr>
        <p:blipFill rotWithShape="1">
          <a:blip r:embed="rId9">
            <a:extLst>
              <a:ext uri="{28A0092B-C50C-407E-A947-70E740481C1C}">
                <a14:useLocalDpi xmlns:a14="http://schemas.microsoft.com/office/drawing/2010/main" val="0"/>
              </a:ext>
            </a:extLst>
          </a:blip>
          <a:srcRect l="79695" r="11380"/>
          <a:stretch/>
        </p:blipFill>
        <p:spPr bwMode="auto">
          <a:xfrm>
            <a:off x="9857028" y="1026655"/>
            <a:ext cx="657140" cy="53270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RoI axis"/>
          <p:cNvPicPr>
            <a:picLocks noChangeAspect="1" noChangeArrowheads="1"/>
          </p:cNvPicPr>
          <p:nvPr/>
        </p:nvPicPr>
        <p:blipFill rotWithShape="1">
          <a:blip r:embed="rId9">
            <a:extLst>
              <a:ext uri="{28A0092B-C50C-407E-A947-70E740481C1C}">
                <a14:useLocalDpi xmlns:a14="http://schemas.microsoft.com/office/drawing/2010/main" val="0"/>
              </a:ext>
            </a:extLst>
          </a:blip>
          <a:srcRect l="89848"/>
          <a:stretch/>
        </p:blipFill>
        <p:spPr bwMode="auto">
          <a:xfrm>
            <a:off x="10516220" y="1026655"/>
            <a:ext cx="747491" cy="53270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1" name="Group 20"/>
          <p:cNvGrpSpPr/>
          <p:nvPr/>
        </p:nvGrpSpPr>
        <p:grpSpPr>
          <a:xfrm>
            <a:off x="301809" y="1698646"/>
            <a:ext cx="1562100" cy="1393232"/>
            <a:chOff x="301809" y="1698646"/>
            <a:chExt cx="1562100" cy="1393232"/>
          </a:xfrm>
        </p:grpSpPr>
        <p:sp>
          <p:nvSpPr>
            <p:cNvPr id="17" name="Rectangle 16"/>
            <p:cNvSpPr/>
            <p:nvPr/>
          </p:nvSpPr>
          <p:spPr>
            <a:xfrm>
              <a:off x="301809" y="1698646"/>
              <a:ext cx="1562100" cy="1393232"/>
            </a:xfrm>
            <a:prstGeom prst="rect">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2" name="Rectangle 11"/>
            <p:cNvSpPr/>
            <p:nvPr/>
          </p:nvSpPr>
          <p:spPr>
            <a:xfrm>
              <a:off x="501531" y="1837306"/>
              <a:ext cx="1165404" cy="472561"/>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Lato Black" pitchFamily="34" charset="0"/>
                  <a:cs typeface="Lato Black" pitchFamily="34" charset="0"/>
                </a:rPr>
                <a:t>ACC.1</a:t>
              </a:r>
            </a:p>
          </p:txBody>
        </p:sp>
        <p:sp>
          <p:nvSpPr>
            <p:cNvPr id="13" name="Rectangle 12"/>
            <p:cNvSpPr/>
            <p:nvPr/>
          </p:nvSpPr>
          <p:spPr>
            <a:xfrm>
              <a:off x="753065" y="2373886"/>
              <a:ext cx="659219" cy="543528"/>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Lato Black" pitchFamily="34" charset="0"/>
                  <a:cs typeface="Lato Black" pitchFamily="34" charset="0"/>
                </a:rPr>
                <a:t>C</a:t>
              </a:r>
              <a:r>
                <a:rPr lang="en-US" sz="2400" baseline="-25000" dirty="0">
                  <a:solidFill>
                    <a:schemeClr val="tx1"/>
                  </a:solidFill>
                  <a:latin typeface="Lato Black" pitchFamily="34" charset="0"/>
                  <a:cs typeface="Lato Black" pitchFamily="34" charset="0"/>
                </a:rPr>
                <a:t>1</a:t>
              </a:r>
              <a:endParaRPr lang="en-US" sz="2400" dirty="0">
                <a:solidFill>
                  <a:schemeClr val="tx1"/>
                </a:solidFill>
                <a:latin typeface="Lato Black" pitchFamily="34" charset="0"/>
                <a:cs typeface="Lato Black" pitchFamily="34" charset="0"/>
              </a:endParaRPr>
            </a:p>
          </p:txBody>
        </p:sp>
      </p:grpSp>
      <p:grpSp>
        <p:nvGrpSpPr>
          <p:cNvPr id="19" name="Group 18"/>
          <p:cNvGrpSpPr/>
          <p:nvPr/>
        </p:nvGrpSpPr>
        <p:grpSpPr>
          <a:xfrm>
            <a:off x="2084813" y="1717124"/>
            <a:ext cx="1562100" cy="1393232"/>
            <a:chOff x="2181844" y="1642066"/>
            <a:chExt cx="1562100" cy="1393232"/>
          </a:xfrm>
        </p:grpSpPr>
        <p:sp>
          <p:nvSpPr>
            <p:cNvPr id="18" name="Rectangle 17"/>
            <p:cNvSpPr/>
            <p:nvPr/>
          </p:nvSpPr>
          <p:spPr>
            <a:xfrm>
              <a:off x="2181844" y="1642066"/>
              <a:ext cx="1562100" cy="1393232"/>
            </a:xfrm>
            <a:prstGeom prst="rect">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4" name="Rectangle 13"/>
            <p:cNvSpPr/>
            <p:nvPr/>
          </p:nvSpPr>
          <p:spPr>
            <a:xfrm>
              <a:off x="2543429" y="1920092"/>
              <a:ext cx="838930" cy="83717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Lato Black" pitchFamily="34" charset="0"/>
                  <a:cs typeface="Lato Black" pitchFamily="34" charset="0"/>
                </a:rPr>
                <a:t>C</a:t>
              </a:r>
              <a:r>
                <a:rPr lang="en-US" sz="2400" baseline="-25000" dirty="0">
                  <a:solidFill>
                    <a:schemeClr val="tx1"/>
                  </a:solidFill>
                  <a:latin typeface="Lato Black" pitchFamily="34" charset="0"/>
                  <a:cs typeface="Lato Black" pitchFamily="34" charset="0"/>
                </a:rPr>
                <a:t>2</a:t>
              </a:r>
              <a:endParaRPr lang="en-US" sz="2400" dirty="0">
                <a:solidFill>
                  <a:schemeClr val="tx1"/>
                </a:solidFill>
                <a:latin typeface="Lato Black" pitchFamily="34" charset="0"/>
                <a:cs typeface="Lato Black" pitchFamily="34" charset="0"/>
              </a:endParaRPr>
            </a:p>
          </p:txBody>
        </p:sp>
      </p:grpSp>
      <p:grpSp>
        <p:nvGrpSpPr>
          <p:cNvPr id="22" name="Group 21"/>
          <p:cNvGrpSpPr/>
          <p:nvPr/>
        </p:nvGrpSpPr>
        <p:grpSpPr>
          <a:xfrm>
            <a:off x="303333" y="4173863"/>
            <a:ext cx="1562100" cy="1393232"/>
            <a:chOff x="2181844" y="1642066"/>
            <a:chExt cx="1562100" cy="1393232"/>
          </a:xfrm>
        </p:grpSpPr>
        <p:sp>
          <p:nvSpPr>
            <p:cNvPr id="23" name="Rectangle 22"/>
            <p:cNvSpPr/>
            <p:nvPr/>
          </p:nvSpPr>
          <p:spPr>
            <a:xfrm>
              <a:off x="2181844" y="1642066"/>
              <a:ext cx="1562100" cy="1393232"/>
            </a:xfrm>
            <a:prstGeom prst="rect">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4" name="Rectangle 23"/>
            <p:cNvSpPr/>
            <p:nvPr/>
          </p:nvSpPr>
          <p:spPr>
            <a:xfrm>
              <a:off x="2543429" y="1920092"/>
              <a:ext cx="838930" cy="83717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Lato Black" pitchFamily="34" charset="0"/>
                  <a:cs typeface="Lato Black" pitchFamily="34" charset="0"/>
                </a:rPr>
                <a:t>C</a:t>
              </a:r>
              <a:r>
                <a:rPr lang="en-US" sz="2400" baseline="-25000" dirty="0">
                  <a:solidFill>
                    <a:schemeClr val="tx1"/>
                  </a:solidFill>
                  <a:latin typeface="Lato Black" pitchFamily="34" charset="0"/>
                  <a:cs typeface="Lato Black" pitchFamily="34" charset="0"/>
                </a:rPr>
                <a:t>3</a:t>
              </a:r>
              <a:endParaRPr lang="en-US" sz="2400" dirty="0">
                <a:solidFill>
                  <a:schemeClr val="tx1"/>
                </a:solidFill>
                <a:latin typeface="Lato Black" pitchFamily="34" charset="0"/>
                <a:cs typeface="Lato Black" pitchFamily="34" charset="0"/>
              </a:endParaRPr>
            </a:p>
          </p:txBody>
        </p:sp>
      </p:grpSp>
      <p:grpSp>
        <p:nvGrpSpPr>
          <p:cNvPr id="25" name="Group 24"/>
          <p:cNvGrpSpPr/>
          <p:nvPr/>
        </p:nvGrpSpPr>
        <p:grpSpPr>
          <a:xfrm>
            <a:off x="2084813" y="4173862"/>
            <a:ext cx="1562100" cy="1393232"/>
            <a:chOff x="2181844" y="1642066"/>
            <a:chExt cx="1562100" cy="1393232"/>
          </a:xfrm>
        </p:grpSpPr>
        <p:sp>
          <p:nvSpPr>
            <p:cNvPr id="26" name="Rectangle 25"/>
            <p:cNvSpPr/>
            <p:nvPr/>
          </p:nvSpPr>
          <p:spPr>
            <a:xfrm>
              <a:off x="2181844" y="1642066"/>
              <a:ext cx="1562100" cy="1393232"/>
            </a:xfrm>
            <a:prstGeom prst="rect">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7" name="Rectangle 26"/>
            <p:cNvSpPr/>
            <p:nvPr/>
          </p:nvSpPr>
          <p:spPr>
            <a:xfrm>
              <a:off x="2543429" y="1920092"/>
              <a:ext cx="838930" cy="83717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Lato Black" pitchFamily="34" charset="0"/>
                  <a:cs typeface="Lato Black" pitchFamily="34" charset="0"/>
                </a:rPr>
                <a:t>C</a:t>
              </a:r>
              <a:r>
                <a:rPr lang="en-US" sz="2400" baseline="-25000" dirty="0">
                  <a:solidFill>
                    <a:schemeClr val="tx1"/>
                  </a:solidFill>
                  <a:latin typeface="Lato Black" pitchFamily="34" charset="0"/>
                  <a:cs typeface="Lato Black" pitchFamily="34" charset="0"/>
                </a:rPr>
                <a:t>4</a:t>
              </a:r>
              <a:endParaRPr lang="en-US" sz="2400" dirty="0">
                <a:solidFill>
                  <a:schemeClr val="tx1"/>
                </a:solidFill>
                <a:latin typeface="Lato Black" pitchFamily="34" charset="0"/>
                <a:cs typeface="Lato Black" pitchFamily="34" charset="0"/>
              </a:endParaRPr>
            </a:p>
          </p:txBody>
        </p:sp>
      </p:grpSp>
      <p:sp>
        <p:nvSpPr>
          <p:cNvPr id="28" name="TextBox 27"/>
          <p:cNvSpPr txBox="1"/>
          <p:nvPr/>
        </p:nvSpPr>
        <p:spPr>
          <a:xfrm>
            <a:off x="762935" y="3078872"/>
            <a:ext cx="530915" cy="369332"/>
          </a:xfrm>
          <a:prstGeom prst="rect">
            <a:avLst/>
          </a:prstGeom>
          <a:noFill/>
        </p:spPr>
        <p:txBody>
          <a:bodyPr wrap="none" rtlCol="0">
            <a:spAutoFit/>
          </a:bodyPr>
          <a:lstStyle/>
          <a:p>
            <a:r>
              <a:rPr lang="en-US">
                <a:solidFill>
                  <a:schemeClr val="bg1"/>
                </a:solidFill>
                <a:latin typeface="Raleway" charset="0"/>
                <a:ea typeface="Raleway" charset="0"/>
                <a:cs typeface="Raleway" charset="0"/>
              </a:rPr>
              <a:t>RoI</a:t>
            </a:r>
            <a:endParaRPr lang="en-US" dirty="0">
              <a:solidFill>
                <a:schemeClr val="bg1"/>
              </a:solidFill>
              <a:latin typeface="Raleway" charset="0"/>
              <a:ea typeface="Raleway" charset="0"/>
              <a:cs typeface="Raleway" charset="0"/>
            </a:endParaRPr>
          </a:p>
        </p:txBody>
      </p:sp>
      <p:sp>
        <p:nvSpPr>
          <p:cNvPr id="29" name="TextBox 28"/>
          <p:cNvSpPr txBox="1"/>
          <p:nvPr/>
        </p:nvSpPr>
        <p:spPr>
          <a:xfrm>
            <a:off x="1973631" y="3110355"/>
            <a:ext cx="1784463" cy="369332"/>
          </a:xfrm>
          <a:prstGeom prst="rect">
            <a:avLst/>
          </a:prstGeom>
          <a:noFill/>
        </p:spPr>
        <p:txBody>
          <a:bodyPr wrap="none" rtlCol="0">
            <a:spAutoFit/>
          </a:bodyPr>
          <a:lstStyle/>
          <a:p>
            <a:r>
              <a:rPr lang="en-US">
                <a:solidFill>
                  <a:schemeClr val="bg1"/>
                </a:solidFill>
                <a:latin typeface="Raleway" charset="0"/>
                <a:ea typeface="Raleway" charset="0"/>
                <a:cs typeface="Raleway" charset="0"/>
              </a:rPr>
              <a:t>Memory Bomb</a:t>
            </a:r>
            <a:endParaRPr lang="en-US" dirty="0">
              <a:solidFill>
                <a:schemeClr val="bg1"/>
              </a:solidFill>
              <a:latin typeface="Raleway" charset="0"/>
              <a:ea typeface="Raleway" charset="0"/>
              <a:cs typeface="Raleway" charset="0"/>
            </a:endParaRPr>
          </a:p>
        </p:txBody>
      </p:sp>
      <p:sp>
        <p:nvSpPr>
          <p:cNvPr id="30" name="TextBox 29"/>
          <p:cNvSpPr txBox="1"/>
          <p:nvPr/>
        </p:nvSpPr>
        <p:spPr>
          <a:xfrm>
            <a:off x="1973630" y="5513526"/>
            <a:ext cx="1784463" cy="369332"/>
          </a:xfrm>
          <a:prstGeom prst="rect">
            <a:avLst/>
          </a:prstGeom>
          <a:noFill/>
        </p:spPr>
        <p:txBody>
          <a:bodyPr wrap="none" rtlCol="0">
            <a:spAutoFit/>
          </a:bodyPr>
          <a:lstStyle/>
          <a:p>
            <a:r>
              <a:rPr lang="en-US" dirty="0">
                <a:solidFill>
                  <a:schemeClr val="bg1"/>
                </a:solidFill>
                <a:latin typeface="Raleway" charset="0"/>
                <a:ea typeface="Raleway" charset="0"/>
                <a:cs typeface="Raleway" charset="0"/>
              </a:rPr>
              <a:t>Memory Bomb</a:t>
            </a:r>
          </a:p>
        </p:txBody>
      </p:sp>
      <p:sp>
        <p:nvSpPr>
          <p:cNvPr id="31" name="TextBox 30"/>
          <p:cNvSpPr txBox="1"/>
          <p:nvPr/>
        </p:nvSpPr>
        <p:spPr>
          <a:xfrm>
            <a:off x="719433" y="5513526"/>
            <a:ext cx="726481" cy="369332"/>
          </a:xfrm>
          <a:prstGeom prst="rect">
            <a:avLst/>
          </a:prstGeom>
          <a:noFill/>
        </p:spPr>
        <p:txBody>
          <a:bodyPr wrap="none" rtlCol="0">
            <a:spAutoFit/>
          </a:bodyPr>
          <a:lstStyle/>
          <a:p>
            <a:r>
              <a:rPr lang="en-US" dirty="0" err="1">
                <a:solidFill>
                  <a:schemeClr val="bg1"/>
                </a:solidFill>
                <a:latin typeface="Raleway" charset="0"/>
                <a:ea typeface="Raleway" charset="0"/>
                <a:cs typeface="Raleway" charset="0"/>
              </a:rPr>
              <a:t>mser</a:t>
            </a:r>
            <a:endParaRPr lang="en-US" dirty="0">
              <a:solidFill>
                <a:schemeClr val="bg1"/>
              </a:solidFill>
              <a:latin typeface="Raleway" charset="0"/>
              <a:ea typeface="Raleway" charset="0"/>
              <a:cs typeface="Raleway" charset="0"/>
            </a:endParaRPr>
          </a:p>
        </p:txBody>
      </p:sp>
      <p:pic>
        <p:nvPicPr>
          <p:cNvPr id="32" name="Picture 31"/>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1312582" y="0"/>
            <a:ext cx="879418" cy="6155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35882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fade">
                                      <p:cBhvr>
                                        <p:cTn id="15" dur="2000"/>
                                        <p:tgtEl>
                                          <p:spTgt spid="2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fade">
                                      <p:cBhvr>
                                        <p:cTn id="20" dur="500"/>
                                        <p:tgtEl>
                                          <p:spTgt spid="19"/>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fade">
                                      <p:cBhvr>
                                        <p:cTn id="23" dur="2000"/>
                                        <p:tgtEl>
                                          <p:spTgt spid="29"/>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fade">
                                      <p:cBhvr>
                                        <p:cTn id="28" dur="500"/>
                                        <p:tgtEl>
                                          <p:spTgt spid="22"/>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1"/>
                                        </p:tgtEl>
                                        <p:attrNameLst>
                                          <p:attrName>style.visibility</p:attrName>
                                        </p:attrNameLst>
                                      </p:cBhvr>
                                      <p:to>
                                        <p:strVal val="visible"/>
                                      </p:to>
                                    </p:set>
                                    <p:animEffect transition="in" filter="fade">
                                      <p:cBhvr>
                                        <p:cTn id="31" dur="2000"/>
                                        <p:tgtEl>
                                          <p:spTgt spid="31"/>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25"/>
                                        </p:tgtEl>
                                        <p:attrNameLst>
                                          <p:attrName>style.visibility</p:attrName>
                                        </p:attrNameLst>
                                      </p:cBhvr>
                                      <p:to>
                                        <p:strVal val="visible"/>
                                      </p:to>
                                    </p:set>
                                    <p:animEffect transition="in" filter="fade">
                                      <p:cBhvr>
                                        <p:cTn id="36" dur="500"/>
                                        <p:tgtEl>
                                          <p:spTgt spid="25"/>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30"/>
                                        </p:tgtEl>
                                        <p:attrNameLst>
                                          <p:attrName>style.visibility</p:attrName>
                                        </p:attrNameLst>
                                      </p:cBhvr>
                                      <p:to>
                                        <p:strVal val="visible"/>
                                      </p:to>
                                    </p:set>
                                    <p:animEffect transition="in" filter="fade">
                                      <p:cBhvr>
                                        <p:cTn id="39" dur="2000"/>
                                        <p:tgtEl>
                                          <p:spTgt spid="30"/>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3"/>
                                        </p:tgtEl>
                                        <p:attrNameLst>
                                          <p:attrName>style.visibility</p:attrName>
                                        </p:attrNameLst>
                                      </p:cBhvr>
                                      <p:to>
                                        <p:strVal val="visible"/>
                                      </p:to>
                                    </p:set>
                                    <p:animEffect transition="in" filter="wipe(left)">
                                      <p:cBhvr>
                                        <p:cTn id="44" dur="500"/>
                                        <p:tgtEl>
                                          <p:spTgt spid="3"/>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nodeType="clickEffect">
                                  <p:stCondLst>
                                    <p:cond delay="0"/>
                                  </p:stCondLst>
                                  <p:childTnLst>
                                    <p:set>
                                      <p:cBhvr>
                                        <p:cTn id="48" dur="1" fill="hold">
                                          <p:stCondLst>
                                            <p:cond delay="0"/>
                                          </p:stCondLst>
                                        </p:cTn>
                                        <p:tgtEl>
                                          <p:spTgt spid="4"/>
                                        </p:tgtEl>
                                        <p:attrNameLst>
                                          <p:attrName>style.visibility</p:attrName>
                                        </p:attrNameLst>
                                      </p:cBhvr>
                                      <p:to>
                                        <p:strVal val="visible"/>
                                      </p:to>
                                    </p:set>
                                    <p:animEffect transition="in" filter="wipe(left)">
                                      <p:cBhvr>
                                        <p:cTn id="49" dur="500"/>
                                        <p:tgtEl>
                                          <p:spTgt spid="4"/>
                                        </p:tgtEl>
                                      </p:cBhvr>
                                    </p:animEffect>
                                  </p:childTnLst>
                                </p:cTn>
                              </p:par>
                            </p:childTnLst>
                          </p:cTn>
                        </p:par>
                        <p:par>
                          <p:cTn id="50" fill="hold">
                            <p:stCondLst>
                              <p:cond delay="500"/>
                            </p:stCondLst>
                            <p:childTnLst>
                              <p:par>
                                <p:cTn id="51" presetID="22" presetClass="entr" presetSubtype="8" fill="hold" nodeType="afterEffect">
                                  <p:stCondLst>
                                    <p:cond delay="0"/>
                                  </p:stCondLst>
                                  <p:childTnLst>
                                    <p:set>
                                      <p:cBhvr>
                                        <p:cTn id="52" dur="1" fill="hold">
                                          <p:stCondLst>
                                            <p:cond delay="0"/>
                                          </p:stCondLst>
                                        </p:cTn>
                                        <p:tgtEl>
                                          <p:spTgt spid="10"/>
                                        </p:tgtEl>
                                        <p:attrNameLst>
                                          <p:attrName>style.visibility</p:attrName>
                                        </p:attrNameLst>
                                      </p:cBhvr>
                                      <p:to>
                                        <p:strVal val="visible"/>
                                      </p:to>
                                    </p:set>
                                    <p:animEffect transition="in" filter="wipe(left)">
                                      <p:cBhvr>
                                        <p:cTn id="53" dur="100"/>
                                        <p:tgtEl>
                                          <p:spTgt spid="10"/>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nodeType="clickEffect">
                                  <p:stCondLst>
                                    <p:cond delay="0"/>
                                  </p:stCondLst>
                                  <p:childTnLst>
                                    <p:set>
                                      <p:cBhvr>
                                        <p:cTn id="57" dur="1" fill="hold">
                                          <p:stCondLst>
                                            <p:cond delay="0"/>
                                          </p:stCondLst>
                                        </p:cTn>
                                        <p:tgtEl>
                                          <p:spTgt spid="5"/>
                                        </p:tgtEl>
                                        <p:attrNameLst>
                                          <p:attrName>style.visibility</p:attrName>
                                        </p:attrNameLst>
                                      </p:cBhvr>
                                      <p:to>
                                        <p:strVal val="visible"/>
                                      </p:to>
                                    </p:set>
                                    <p:animEffect transition="in" filter="wipe(left)">
                                      <p:cBhvr>
                                        <p:cTn id="58" dur="500"/>
                                        <p:tgtEl>
                                          <p:spTgt spid="5"/>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nodeType="clickEffect">
                                  <p:stCondLst>
                                    <p:cond delay="0"/>
                                  </p:stCondLst>
                                  <p:childTnLst>
                                    <p:set>
                                      <p:cBhvr>
                                        <p:cTn id="62" dur="1" fill="hold">
                                          <p:stCondLst>
                                            <p:cond delay="0"/>
                                          </p:stCondLst>
                                        </p:cTn>
                                        <p:tgtEl>
                                          <p:spTgt spid="6"/>
                                        </p:tgtEl>
                                        <p:attrNameLst>
                                          <p:attrName>style.visibility</p:attrName>
                                        </p:attrNameLst>
                                      </p:cBhvr>
                                      <p:to>
                                        <p:strVal val="visible"/>
                                      </p:to>
                                    </p:set>
                                    <p:animEffect transition="in" filter="wipe(left)">
                                      <p:cBhvr>
                                        <p:cTn id="63" dur="500"/>
                                        <p:tgtEl>
                                          <p:spTgt spid="6"/>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nodeType="clickEffect">
                                  <p:stCondLst>
                                    <p:cond delay="0"/>
                                  </p:stCondLst>
                                  <p:childTnLst>
                                    <p:set>
                                      <p:cBhvr>
                                        <p:cTn id="67" dur="1" fill="hold">
                                          <p:stCondLst>
                                            <p:cond delay="0"/>
                                          </p:stCondLst>
                                        </p:cTn>
                                        <p:tgtEl>
                                          <p:spTgt spid="7"/>
                                        </p:tgtEl>
                                        <p:attrNameLst>
                                          <p:attrName>style.visibility</p:attrName>
                                        </p:attrNameLst>
                                      </p:cBhvr>
                                      <p:to>
                                        <p:strVal val="visible"/>
                                      </p:to>
                                    </p:set>
                                    <p:animEffect transition="in" filter="wipe(left)">
                                      <p:cBhvr>
                                        <p:cTn id="68" dur="500"/>
                                        <p:tgtEl>
                                          <p:spTgt spid="7"/>
                                        </p:tgtEl>
                                      </p:cBhvr>
                                    </p:animEffect>
                                  </p:childTnLst>
                                </p:cTn>
                              </p:par>
                            </p:childTnLst>
                          </p:cTn>
                        </p:par>
                        <p:par>
                          <p:cTn id="69" fill="hold">
                            <p:stCondLst>
                              <p:cond delay="500"/>
                            </p:stCondLst>
                            <p:childTnLst>
                              <p:par>
                                <p:cTn id="70" presetID="22" presetClass="entr" presetSubtype="8" fill="hold" nodeType="afterEffect">
                                  <p:stCondLst>
                                    <p:cond delay="0"/>
                                  </p:stCondLst>
                                  <p:childTnLst>
                                    <p:set>
                                      <p:cBhvr>
                                        <p:cTn id="71" dur="1" fill="hold">
                                          <p:stCondLst>
                                            <p:cond delay="0"/>
                                          </p:stCondLst>
                                        </p:cTn>
                                        <p:tgtEl>
                                          <p:spTgt spid="11"/>
                                        </p:tgtEl>
                                        <p:attrNameLst>
                                          <p:attrName>style.visibility</p:attrName>
                                        </p:attrNameLst>
                                      </p:cBhvr>
                                      <p:to>
                                        <p:strVal val="visible"/>
                                      </p:to>
                                    </p:set>
                                    <p:animEffect transition="in" filter="wipe(left)">
                                      <p:cBhvr>
                                        <p:cTn id="72" dur="100"/>
                                        <p:tgtEl>
                                          <p:spTgt spid="11"/>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nodeType="clickEffect">
                                  <p:stCondLst>
                                    <p:cond delay="0"/>
                                  </p:stCondLst>
                                  <p:childTnLst>
                                    <p:set>
                                      <p:cBhvr>
                                        <p:cTn id="76" dur="1" fill="hold">
                                          <p:stCondLst>
                                            <p:cond delay="0"/>
                                          </p:stCondLst>
                                        </p:cTn>
                                        <p:tgtEl>
                                          <p:spTgt spid="8"/>
                                        </p:tgtEl>
                                        <p:attrNameLst>
                                          <p:attrName>style.visibility</p:attrName>
                                        </p:attrNameLst>
                                      </p:cBhvr>
                                      <p:to>
                                        <p:strVal val="visible"/>
                                      </p:to>
                                    </p:set>
                                    <p:animEffect transition="in" filter="wipe(left)">
                                      <p:cBhvr>
                                        <p:cTn id="77" dur="500"/>
                                        <p:tgtEl>
                                          <p:spTgt spid="8"/>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nodeType="clickEffect">
                                  <p:stCondLst>
                                    <p:cond delay="0"/>
                                  </p:stCondLst>
                                  <p:childTnLst>
                                    <p:set>
                                      <p:cBhvr>
                                        <p:cTn id="81" dur="1" fill="hold">
                                          <p:stCondLst>
                                            <p:cond delay="0"/>
                                          </p:stCondLst>
                                        </p:cTn>
                                        <p:tgtEl>
                                          <p:spTgt spid="9"/>
                                        </p:tgtEl>
                                        <p:attrNameLst>
                                          <p:attrName>style.visibility</p:attrName>
                                        </p:attrNameLst>
                                      </p:cBhvr>
                                      <p:to>
                                        <p:strVal val="visible"/>
                                      </p:to>
                                    </p:set>
                                    <p:animEffect transition="in" filter="wipe(left)">
                                      <p:cBhvr>
                                        <p:cTn id="8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8" grpId="0"/>
      <p:bldP spid="29" grpId="0"/>
      <p:bldP spid="30" grpId="0"/>
      <p:bldP spid="31"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Rectangle 2"/>
          <p:cNvSpPr/>
          <p:nvPr/>
        </p:nvSpPr>
        <p:spPr>
          <a:xfrm>
            <a:off x="1452" y="7152"/>
            <a:ext cx="5621483" cy="6858000"/>
          </a:xfrm>
          <a:prstGeom prst="rect">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sp>
        <p:nvSpPr>
          <p:cNvPr id="2" name="Rectangle 1"/>
          <p:cNvSpPr/>
          <p:nvPr/>
        </p:nvSpPr>
        <p:spPr>
          <a:xfrm>
            <a:off x="0" y="0"/>
            <a:ext cx="4873336" cy="852096"/>
          </a:xfrm>
          <a:prstGeom prst="rect">
            <a:avLst/>
          </a:prstGeom>
          <a:solidFill>
            <a:schemeClr val="bg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chemeClr val="tx1"/>
                </a:solidFill>
                <a:latin typeface="Raleway" charset="0"/>
                <a:ea typeface="Raleway" charset="0"/>
                <a:cs typeface="Raleway" charset="0"/>
              </a:rPr>
              <a:t>   Concluding Remarks</a:t>
            </a:r>
          </a:p>
        </p:txBody>
      </p:sp>
      <p:pic>
        <p:nvPicPr>
          <p:cNvPr id="9" name="Picture 8"/>
          <p:cNvPicPr>
            <a:picLocks noChangeAspect="1"/>
          </p:cNvPicPr>
          <p:nvPr/>
        </p:nvPicPr>
        <p:blipFill>
          <a:blip r:embed="rId3"/>
          <a:stretch>
            <a:fillRect/>
          </a:stretch>
        </p:blipFill>
        <p:spPr>
          <a:xfrm>
            <a:off x="6466060" y="1761835"/>
            <a:ext cx="3857278" cy="1391460"/>
          </a:xfrm>
          <a:prstGeom prst="rect">
            <a:avLst/>
          </a:prstGeom>
          <a:ln>
            <a:noFill/>
          </a:ln>
          <a:effectLst>
            <a:outerShdw sx="1000" sy="1000" algn="tl" rotWithShape="0">
              <a:srgbClr val="000000"/>
            </a:outerShdw>
          </a:effectLst>
        </p:spPr>
      </p:pic>
      <p:pic>
        <p:nvPicPr>
          <p:cNvPr id="10" name="Picture 9"/>
          <p:cNvPicPr>
            <a:picLocks noChangeAspect="1"/>
          </p:cNvPicPr>
          <p:nvPr/>
        </p:nvPicPr>
        <p:blipFill>
          <a:blip r:embed="rId4"/>
          <a:stretch>
            <a:fillRect/>
          </a:stretch>
        </p:blipFill>
        <p:spPr>
          <a:xfrm>
            <a:off x="5714128" y="863136"/>
            <a:ext cx="5361143" cy="896079"/>
          </a:xfrm>
          <a:prstGeom prst="rect">
            <a:avLst/>
          </a:prstGeom>
          <a:ln>
            <a:noFill/>
          </a:ln>
          <a:effectLst>
            <a:outerShdw sx="1000" sy="1000" algn="tl" rotWithShape="0">
              <a:srgbClr val="333333"/>
            </a:outerShdw>
          </a:effectLst>
        </p:spPr>
      </p:pic>
      <p:grpSp>
        <p:nvGrpSpPr>
          <p:cNvPr id="15" name="Group 14"/>
          <p:cNvGrpSpPr/>
          <p:nvPr/>
        </p:nvGrpSpPr>
        <p:grpSpPr>
          <a:xfrm>
            <a:off x="5836277" y="3321333"/>
            <a:ext cx="5116844" cy="1305043"/>
            <a:chOff x="5823345" y="3317773"/>
            <a:chExt cx="5116844" cy="1305043"/>
          </a:xfrm>
        </p:grpSpPr>
        <p:sp>
          <p:nvSpPr>
            <p:cNvPr id="11" name="Oval 6"/>
            <p:cNvSpPr/>
            <p:nvPr/>
          </p:nvSpPr>
          <p:spPr>
            <a:xfrm>
              <a:off x="5823345" y="4433085"/>
              <a:ext cx="5116844" cy="189731"/>
            </a:xfrm>
            <a:custGeom>
              <a:avLst/>
              <a:gdLst/>
              <a:ahLst/>
              <a:cxnLst/>
              <a:rect l="l" t="t" r="r" b="b"/>
              <a:pathLst>
                <a:path w="4948680" h="217170">
                  <a:moveTo>
                    <a:pt x="0" y="0"/>
                  </a:moveTo>
                  <a:lnTo>
                    <a:pt x="4948680" y="0"/>
                  </a:lnTo>
                  <a:cubicBezTo>
                    <a:pt x="4948680" y="119940"/>
                    <a:pt x="3840880" y="217170"/>
                    <a:pt x="2474340" y="217170"/>
                  </a:cubicBezTo>
                  <a:cubicBezTo>
                    <a:pt x="1107800" y="217170"/>
                    <a:pt x="0" y="119940"/>
                    <a:pt x="0" y="0"/>
                  </a:cubicBezTo>
                  <a:close/>
                </a:path>
              </a:pathLst>
            </a:custGeom>
            <a:solidFill>
              <a:schemeClr val="tx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6"/>
            <p:cNvSpPr/>
            <p:nvPr/>
          </p:nvSpPr>
          <p:spPr>
            <a:xfrm rot="10800000">
              <a:off x="5823345" y="4279001"/>
              <a:ext cx="5116844" cy="189731"/>
            </a:xfrm>
            <a:custGeom>
              <a:avLst/>
              <a:gdLst/>
              <a:ahLst/>
              <a:cxnLst/>
              <a:rect l="l" t="t" r="r" b="b"/>
              <a:pathLst>
                <a:path w="4948680" h="217170">
                  <a:moveTo>
                    <a:pt x="0" y="0"/>
                  </a:moveTo>
                  <a:lnTo>
                    <a:pt x="4948680" y="0"/>
                  </a:lnTo>
                  <a:cubicBezTo>
                    <a:pt x="4948680" y="119940"/>
                    <a:pt x="3840880" y="217170"/>
                    <a:pt x="2474340" y="217170"/>
                  </a:cubicBezTo>
                  <a:cubicBezTo>
                    <a:pt x="1107800" y="217170"/>
                    <a:pt x="0" y="119940"/>
                    <a:pt x="0" y="0"/>
                  </a:cubicBezTo>
                  <a:close/>
                </a:path>
              </a:pathLst>
            </a:custGeom>
            <a:solidFill>
              <a:schemeClr val="tx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ular Callout 12"/>
            <p:cNvSpPr/>
            <p:nvPr/>
          </p:nvSpPr>
          <p:spPr>
            <a:xfrm>
              <a:off x="8497717" y="3317773"/>
              <a:ext cx="957253" cy="635546"/>
            </a:xfrm>
            <a:prstGeom prst="wedgeRectCallout">
              <a:avLst>
                <a:gd name="adj1" fmla="val 43690"/>
                <a:gd name="adj2" fmla="val 94283"/>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t>QoS</a:t>
              </a:r>
              <a:r>
                <a:rPr lang="en-US" sz="1200" dirty="0"/>
                <a:t>-based Regulation</a:t>
              </a:r>
            </a:p>
          </p:txBody>
        </p:sp>
      </p:grpSp>
      <p:pic>
        <p:nvPicPr>
          <p:cNvPr id="14" name="Step 7"/>
          <p:cNvPicPr>
            <a:picLocks noChangeAspect="1" noChangeArrowheads="1"/>
          </p:cNvPicPr>
          <p:nvPr/>
        </p:nvPicPr>
        <p:blipFill rotWithShape="1">
          <a:blip r:embed="rId5">
            <a:extLst>
              <a:ext uri="{28A0092B-C50C-407E-A947-70E740481C1C}">
                <a14:useLocalDpi xmlns:a14="http://schemas.microsoft.com/office/drawing/2010/main" val="0"/>
              </a:ext>
            </a:extLst>
          </a:blip>
          <a:srcRect r="20564"/>
          <a:stretch/>
        </p:blipFill>
        <p:spPr bwMode="auto">
          <a:xfrm>
            <a:off x="8159495" y="4794415"/>
            <a:ext cx="2914621" cy="1864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15"/>
          <p:cNvPicPr>
            <a:picLocks noChangeAspect="1"/>
          </p:cNvPicPr>
          <p:nvPr/>
        </p:nvPicPr>
        <p:blipFill>
          <a:blip r:embed="rId6"/>
          <a:stretch>
            <a:fillRect/>
          </a:stretch>
        </p:blipFill>
        <p:spPr>
          <a:xfrm>
            <a:off x="5968466" y="4794415"/>
            <a:ext cx="1845498" cy="1866062"/>
          </a:xfrm>
          <a:prstGeom prst="rect">
            <a:avLst/>
          </a:prstGeom>
          <a:ln>
            <a:noFill/>
          </a:ln>
          <a:effectLst>
            <a:outerShdw sx="1000" sy="1000" algn="tl" rotWithShape="0">
              <a:srgbClr val="333333"/>
            </a:outerShdw>
          </a:effectLst>
        </p:spPr>
      </p:pic>
      <p:graphicFrame>
        <p:nvGraphicFramePr>
          <p:cNvPr id="18" name="Diagram 17"/>
          <p:cNvGraphicFramePr/>
          <p:nvPr>
            <p:extLst>
              <p:ext uri="{D42A27DB-BD31-4B8C-83A1-F6EECF244321}">
                <p14:modId xmlns:p14="http://schemas.microsoft.com/office/powerpoint/2010/main" val="1137221597"/>
              </p:ext>
            </p:extLst>
          </p:nvPr>
        </p:nvGraphicFramePr>
        <p:xfrm>
          <a:off x="-56572" y="1452833"/>
          <a:ext cx="5679508" cy="420751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19" name="Picture 18"/>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1312582" y="0"/>
            <a:ext cx="879418" cy="6155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03250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grpId="0" nodeType="clickEffect">
                                  <p:stCondLst>
                                    <p:cond delay="0"/>
                                  </p:stCondLst>
                                  <p:childTnLst>
                                    <p:set>
                                      <p:cBhvr>
                                        <p:cTn id="11" dur="1" fill="hold">
                                          <p:stCondLst>
                                            <p:cond delay="0"/>
                                          </p:stCondLst>
                                        </p:cTn>
                                        <p:tgtEl>
                                          <p:spTgt spid="18">
                                            <p:graphicEl>
                                              <a:dgm id="{D8849679-4C10-9749-9924-D1A951257EAE}"/>
                                            </p:graphicEl>
                                          </p:spTgt>
                                        </p:tgtEl>
                                        <p:attrNameLst>
                                          <p:attrName>style.visibility</p:attrName>
                                        </p:attrNameLst>
                                      </p:cBhvr>
                                      <p:to>
                                        <p:strVal val="visible"/>
                                      </p:to>
                                    </p:set>
                                    <p:anim calcmode="lin" valueType="num">
                                      <p:cBhvr additive="base">
                                        <p:cTn id="12" dur="500"/>
                                        <p:tgtEl>
                                          <p:spTgt spid="18">
                                            <p:graphicEl>
                                              <a:dgm id="{D8849679-4C10-9749-9924-D1A951257EAE}"/>
                                            </p:graphicEl>
                                          </p:spTgt>
                                        </p:tgtEl>
                                        <p:attrNameLst>
                                          <p:attrName>ppt_x</p:attrName>
                                        </p:attrNameLst>
                                      </p:cBhvr>
                                      <p:tavLst>
                                        <p:tav tm="0">
                                          <p:val>
                                            <p:strVal val="#ppt_x-#ppt_w*1.125000"/>
                                          </p:val>
                                        </p:tav>
                                        <p:tav tm="100000">
                                          <p:val>
                                            <p:strVal val="#ppt_x"/>
                                          </p:val>
                                        </p:tav>
                                      </p:tavLst>
                                    </p:anim>
                                    <p:animEffect transition="in" filter="wipe(right)">
                                      <p:cBhvr>
                                        <p:cTn id="13" dur="500"/>
                                        <p:tgtEl>
                                          <p:spTgt spid="18">
                                            <p:graphicEl>
                                              <a:dgm id="{D8849679-4C10-9749-9924-D1A951257EAE}"/>
                                            </p:graphicEl>
                                          </p:spTgt>
                                        </p:tgtEl>
                                      </p:cBhvr>
                                    </p:animEffect>
                                  </p:childTnLst>
                                </p:cTn>
                              </p:par>
                              <p:par>
                                <p:cTn id="14" presetID="12" presetClass="entr" presetSubtype="8" fill="hold" grpId="0" nodeType="withEffect">
                                  <p:stCondLst>
                                    <p:cond delay="0"/>
                                  </p:stCondLst>
                                  <p:childTnLst>
                                    <p:set>
                                      <p:cBhvr>
                                        <p:cTn id="15" dur="1" fill="hold">
                                          <p:stCondLst>
                                            <p:cond delay="0"/>
                                          </p:stCondLst>
                                        </p:cTn>
                                        <p:tgtEl>
                                          <p:spTgt spid="18">
                                            <p:graphicEl>
                                              <a:dgm id="{5C5ECA16-6AE8-E242-97F5-D51361363B51}"/>
                                            </p:graphicEl>
                                          </p:spTgt>
                                        </p:tgtEl>
                                        <p:attrNameLst>
                                          <p:attrName>style.visibility</p:attrName>
                                        </p:attrNameLst>
                                      </p:cBhvr>
                                      <p:to>
                                        <p:strVal val="visible"/>
                                      </p:to>
                                    </p:set>
                                    <p:anim calcmode="lin" valueType="num">
                                      <p:cBhvr additive="base">
                                        <p:cTn id="16" dur="500"/>
                                        <p:tgtEl>
                                          <p:spTgt spid="18">
                                            <p:graphicEl>
                                              <a:dgm id="{5C5ECA16-6AE8-E242-97F5-D51361363B51}"/>
                                            </p:graphicEl>
                                          </p:spTgt>
                                        </p:tgtEl>
                                        <p:attrNameLst>
                                          <p:attrName>ppt_x</p:attrName>
                                        </p:attrNameLst>
                                      </p:cBhvr>
                                      <p:tavLst>
                                        <p:tav tm="0">
                                          <p:val>
                                            <p:strVal val="#ppt_x-#ppt_w*1.125000"/>
                                          </p:val>
                                        </p:tav>
                                        <p:tav tm="100000">
                                          <p:val>
                                            <p:strVal val="#ppt_x"/>
                                          </p:val>
                                        </p:tav>
                                      </p:tavLst>
                                    </p:anim>
                                    <p:animEffect transition="in" filter="wipe(right)">
                                      <p:cBhvr>
                                        <p:cTn id="17" dur="500"/>
                                        <p:tgtEl>
                                          <p:spTgt spid="18">
                                            <p:graphicEl>
                                              <a:dgm id="{5C5ECA16-6AE8-E242-97F5-D51361363B51}"/>
                                            </p:graphicEl>
                                          </p:spTgt>
                                        </p:tgtEl>
                                      </p:cBhvr>
                                    </p:animEffect>
                                  </p:childTnLst>
                                </p:cTn>
                              </p:par>
                              <p:par>
                                <p:cTn id="18" presetID="12" presetClass="entr" presetSubtype="8" fill="hold" grpId="0" nodeType="withEffect">
                                  <p:stCondLst>
                                    <p:cond delay="0"/>
                                  </p:stCondLst>
                                  <p:childTnLst>
                                    <p:set>
                                      <p:cBhvr>
                                        <p:cTn id="19" dur="1" fill="hold">
                                          <p:stCondLst>
                                            <p:cond delay="0"/>
                                          </p:stCondLst>
                                        </p:cTn>
                                        <p:tgtEl>
                                          <p:spTgt spid="18">
                                            <p:graphicEl>
                                              <a:dgm id="{57356B6A-8D49-F148-9456-DA5972943C23}"/>
                                            </p:graphicEl>
                                          </p:spTgt>
                                        </p:tgtEl>
                                        <p:attrNameLst>
                                          <p:attrName>style.visibility</p:attrName>
                                        </p:attrNameLst>
                                      </p:cBhvr>
                                      <p:to>
                                        <p:strVal val="visible"/>
                                      </p:to>
                                    </p:set>
                                    <p:anim calcmode="lin" valueType="num">
                                      <p:cBhvr additive="base">
                                        <p:cTn id="20" dur="500"/>
                                        <p:tgtEl>
                                          <p:spTgt spid="18">
                                            <p:graphicEl>
                                              <a:dgm id="{57356B6A-8D49-F148-9456-DA5972943C23}"/>
                                            </p:graphicEl>
                                          </p:spTgt>
                                        </p:tgtEl>
                                        <p:attrNameLst>
                                          <p:attrName>ppt_x</p:attrName>
                                        </p:attrNameLst>
                                      </p:cBhvr>
                                      <p:tavLst>
                                        <p:tav tm="0">
                                          <p:val>
                                            <p:strVal val="#ppt_x-#ppt_w*1.125000"/>
                                          </p:val>
                                        </p:tav>
                                        <p:tav tm="100000">
                                          <p:val>
                                            <p:strVal val="#ppt_x"/>
                                          </p:val>
                                        </p:tav>
                                      </p:tavLst>
                                    </p:anim>
                                    <p:animEffect transition="in" filter="wipe(right)">
                                      <p:cBhvr>
                                        <p:cTn id="21" dur="500"/>
                                        <p:tgtEl>
                                          <p:spTgt spid="18">
                                            <p:graphicEl>
                                              <a:dgm id="{57356B6A-8D49-F148-9456-DA5972943C23}"/>
                                            </p:graphicEl>
                                          </p:spTgt>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10"/>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2" presetClass="entr" presetSubtype="8" fill="hold" grpId="0" nodeType="clickEffect">
                                  <p:stCondLst>
                                    <p:cond delay="0"/>
                                  </p:stCondLst>
                                  <p:childTnLst>
                                    <p:set>
                                      <p:cBhvr>
                                        <p:cTn id="29" dur="1" fill="hold">
                                          <p:stCondLst>
                                            <p:cond delay="0"/>
                                          </p:stCondLst>
                                        </p:cTn>
                                        <p:tgtEl>
                                          <p:spTgt spid="18">
                                            <p:graphicEl>
                                              <a:dgm id="{84840BF2-152A-B749-A5EA-2C2791FD67BE}"/>
                                            </p:graphicEl>
                                          </p:spTgt>
                                        </p:tgtEl>
                                        <p:attrNameLst>
                                          <p:attrName>style.visibility</p:attrName>
                                        </p:attrNameLst>
                                      </p:cBhvr>
                                      <p:to>
                                        <p:strVal val="visible"/>
                                      </p:to>
                                    </p:set>
                                    <p:anim calcmode="lin" valueType="num">
                                      <p:cBhvr additive="base">
                                        <p:cTn id="30" dur="500"/>
                                        <p:tgtEl>
                                          <p:spTgt spid="18">
                                            <p:graphicEl>
                                              <a:dgm id="{84840BF2-152A-B749-A5EA-2C2791FD67BE}"/>
                                            </p:graphicEl>
                                          </p:spTgt>
                                        </p:tgtEl>
                                        <p:attrNameLst>
                                          <p:attrName>ppt_x</p:attrName>
                                        </p:attrNameLst>
                                      </p:cBhvr>
                                      <p:tavLst>
                                        <p:tav tm="0">
                                          <p:val>
                                            <p:strVal val="#ppt_x-#ppt_w*1.125000"/>
                                          </p:val>
                                        </p:tav>
                                        <p:tav tm="100000">
                                          <p:val>
                                            <p:strVal val="#ppt_x"/>
                                          </p:val>
                                        </p:tav>
                                      </p:tavLst>
                                    </p:anim>
                                    <p:animEffect transition="in" filter="wipe(right)">
                                      <p:cBhvr>
                                        <p:cTn id="31" dur="500"/>
                                        <p:tgtEl>
                                          <p:spTgt spid="18">
                                            <p:graphicEl>
                                              <a:dgm id="{84840BF2-152A-B749-A5EA-2C2791FD67BE}"/>
                                            </p:graphicEl>
                                          </p:spTgt>
                                        </p:tgtEl>
                                      </p:cBhvr>
                                    </p:animEffect>
                                  </p:childTnLst>
                                </p:cTn>
                              </p:par>
                              <p:par>
                                <p:cTn id="32" presetID="12" presetClass="entr" presetSubtype="8" fill="hold" grpId="0" nodeType="withEffect">
                                  <p:stCondLst>
                                    <p:cond delay="0"/>
                                  </p:stCondLst>
                                  <p:childTnLst>
                                    <p:set>
                                      <p:cBhvr>
                                        <p:cTn id="33" dur="1" fill="hold">
                                          <p:stCondLst>
                                            <p:cond delay="0"/>
                                          </p:stCondLst>
                                        </p:cTn>
                                        <p:tgtEl>
                                          <p:spTgt spid="18">
                                            <p:graphicEl>
                                              <a:dgm id="{DB3C2F7F-9C1E-3442-977C-8DE1CD81830C}"/>
                                            </p:graphicEl>
                                          </p:spTgt>
                                        </p:tgtEl>
                                        <p:attrNameLst>
                                          <p:attrName>style.visibility</p:attrName>
                                        </p:attrNameLst>
                                      </p:cBhvr>
                                      <p:to>
                                        <p:strVal val="visible"/>
                                      </p:to>
                                    </p:set>
                                    <p:anim calcmode="lin" valueType="num">
                                      <p:cBhvr additive="base">
                                        <p:cTn id="34" dur="500"/>
                                        <p:tgtEl>
                                          <p:spTgt spid="18">
                                            <p:graphicEl>
                                              <a:dgm id="{DB3C2F7F-9C1E-3442-977C-8DE1CD81830C}"/>
                                            </p:graphicEl>
                                          </p:spTgt>
                                        </p:tgtEl>
                                        <p:attrNameLst>
                                          <p:attrName>ppt_x</p:attrName>
                                        </p:attrNameLst>
                                      </p:cBhvr>
                                      <p:tavLst>
                                        <p:tav tm="0">
                                          <p:val>
                                            <p:strVal val="#ppt_x-#ppt_w*1.125000"/>
                                          </p:val>
                                        </p:tav>
                                        <p:tav tm="100000">
                                          <p:val>
                                            <p:strVal val="#ppt_x"/>
                                          </p:val>
                                        </p:tav>
                                      </p:tavLst>
                                    </p:anim>
                                    <p:animEffect transition="in" filter="wipe(right)">
                                      <p:cBhvr>
                                        <p:cTn id="35" dur="500"/>
                                        <p:tgtEl>
                                          <p:spTgt spid="18">
                                            <p:graphicEl>
                                              <a:dgm id="{DB3C2F7F-9C1E-3442-977C-8DE1CD81830C}"/>
                                            </p:graphicEl>
                                          </p:spTgt>
                                        </p:tgtEl>
                                      </p:cBhvr>
                                    </p:animEffec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9"/>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2" presetClass="entr" presetSubtype="8" fill="hold" grpId="0" nodeType="clickEffect">
                                  <p:stCondLst>
                                    <p:cond delay="0"/>
                                  </p:stCondLst>
                                  <p:childTnLst>
                                    <p:set>
                                      <p:cBhvr>
                                        <p:cTn id="43" dur="1" fill="hold">
                                          <p:stCondLst>
                                            <p:cond delay="0"/>
                                          </p:stCondLst>
                                        </p:cTn>
                                        <p:tgtEl>
                                          <p:spTgt spid="18">
                                            <p:graphicEl>
                                              <a:dgm id="{83D4D83D-C5A7-D84C-ABEB-BA7A6A8B69E3}"/>
                                            </p:graphicEl>
                                          </p:spTgt>
                                        </p:tgtEl>
                                        <p:attrNameLst>
                                          <p:attrName>style.visibility</p:attrName>
                                        </p:attrNameLst>
                                      </p:cBhvr>
                                      <p:to>
                                        <p:strVal val="visible"/>
                                      </p:to>
                                    </p:set>
                                    <p:anim calcmode="lin" valueType="num">
                                      <p:cBhvr additive="base">
                                        <p:cTn id="44" dur="500"/>
                                        <p:tgtEl>
                                          <p:spTgt spid="18">
                                            <p:graphicEl>
                                              <a:dgm id="{83D4D83D-C5A7-D84C-ABEB-BA7A6A8B69E3}"/>
                                            </p:graphicEl>
                                          </p:spTgt>
                                        </p:tgtEl>
                                        <p:attrNameLst>
                                          <p:attrName>ppt_x</p:attrName>
                                        </p:attrNameLst>
                                      </p:cBhvr>
                                      <p:tavLst>
                                        <p:tav tm="0">
                                          <p:val>
                                            <p:strVal val="#ppt_x-#ppt_w*1.125000"/>
                                          </p:val>
                                        </p:tav>
                                        <p:tav tm="100000">
                                          <p:val>
                                            <p:strVal val="#ppt_x"/>
                                          </p:val>
                                        </p:tav>
                                      </p:tavLst>
                                    </p:anim>
                                    <p:animEffect transition="in" filter="wipe(right)">
                                      <p:cBhvr>
                                        <p:cTn id="45" dur="500"/>
                                        <p:tgtEl>
                                          <p:spTgt spid="18">
                                            <p:graphicEl>
                                              <a:dgm id="{83D4D83D-C5A7-D84C-ABEB-BA7A6A8B69E3}"/>
                                            </p:graphicEl>
                                          </p:spTgt>
                                        </p:tgtEl>
                                      </p:cBhvr>
                                    </p:animEffect>
                                  </p:childTnLst>
                                </p:cTn>
                              </p:par>
                              <p:par>
                                <p:cTn id="46" presetID="12" presetClass="entr" presetSubtype="8" fill="hold" grpId="0" nodeType="withEffect">
                                  <p:stCondLst>
                                    <p:cond delay="0"/>
                                  </p:stCondLst>
                                  <p:childTnLst>
                                    <p:set>
                                      <p:cBhvr>
                                        <p:cTn id="47" dur="1" fill="hold">
                                          <p:stCondLst>
                                            <p:cond delay="0"/>
                                          </p:stCondLst>
                                        </p:cTn>
                                        <p:tgtEl>
                                          <p:spTgt spid="18">
                                            <p:graphicEl>
                                              <a:dgm id="{B2882764-A5CD-A14E-865C-B1C5A0C9F812}"/>
                                            </p:graphicEl>
                                          </p:spTgt>
                                        </p:tgtEl>
                                        <p:attrNameLst>
                                          <p:attrName>style.visibility</p:attrName>
                                        </p:attrNameLst>
                                      </p:cBhvr>
                                      <p:to>
                                        <p:strVal val="visible"/>
                                      </p:to>
                                    </p:set>
                                    <p:anim calcmode="lin" valueType="num">
                                      <p:cBhvr additive="base">
                                        <p:cTn id="48" dur="500"/>
                                        <p:tgtEl>
                                          <p:spTgt spid="18">
                                            <p:graphicEl>
                                              <a:dgm id="{B2882764-A5CD-A14E-865C-B1C5A0C9F812}"/>
                                            </p:graphicEl>
                                          </p:spTgt>
                                        </p:tgtEl>
                                        <p:attrNameLst>
                                          <p:attrName>ppt_x</p:attrName>
                                        </p:attrNameLst>
                                      </p:cBhvr>
                                      <p:tavLst>
                                        <p:tav tm="0">
                                          <p:val>
                                            <p:strVal val="#ppt_x-#ppt_w*1.125000"/>
                                          </p:val>
                                        </p:tav>
                                        <p:tav tm="100000">
                                          <p:val>
                                            <p:strVal val="#ppt_x"/>
                                          </p:val>
                                        </p:tav>
                                      </p:tavLst>
                                    </p:anim>
                                    <p:animEffect transition="in" filter="wipe(right)">
                                      <p:cBhvr>
                                        <p:cTn id="49" dur="500"/>
                                        <p:tgtEl>
                                          <p:spTgt spid="18">
                                            <p:graphicEl>
                                              <a:dgm id="{B2882764-A5CD-A14E-865C-B1C5A0C9F812}"/>
                                            </p:graphicEl>
                                          </p:spTgt>
                                        </p:tgtEl>
                                      </p:cBhvr>
                                    </p:animEffec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nodeType="clickEffect">
                                  <p:stCondLst>
                                    <p:cond delay="0"/>
                                  </p:stCondLst>
                                  <p:childTnLst>
                                    <p:set>
                                      <p:cBhvr>
                                        <p:cTn id="53" dur="1" fill="hold">
                                          <p:stCondLst>
                                            <p:cond delay="0"/>
                                          </p:stCondLst>
                                        </p:cTn>
                                        <p:tgtEl>
                                          <p:spTgt spid="15"/>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2" presetClass="entr" presetSubtype="8" fill="hold" grpId="0" nodeType="clickEffect">
                                  <p:stCondLst>
                                    <p:cond delay="0"/>
                                  </p:stCondLst>
                                  <p:childTnLst>
                                    <p:set>
                                      <p:cBhvr>
                                        <p:cTn id="57" dur="1" fill="hold">
                                          <p:stCondLst>
                                            <p:cond delay="0"/>
                                          </p:stCondLst>
                                        </p:cTn>
                                        <p:tgtEl>
                                          <p:spTgt spid="18">
                                            <p:graphicEl>
                                              <a:dgm id="{1EECEA9F-2436-9241-9553-8C80099139B9}"/>
                                            </p:graphicEl>
                                          </p:spTgt>
                                        </p:tgtEl>
                                        <p:attrNameLst>
                                          <p:attrName>style.visibility</p:attrName>
                                        </p:attrNameLst>
                                      </p:cBhvr>
                                      <p:to>
                                        <p:strVal val="visible"/>
                                      </p:to>
                                    </p:set>
                                    <p:anim calcmode="lin" valueType="num">
                                      <p:cBhvr additive="base">
                                        <p:cTn id="58" dur="500"/>
                                        <p:tgtEl>
                                          <p:spTgt spid="18">
                                            <p:graphicEl>
                                              <a:dgm id="{1EECEA9F-2436-9241-9553-8C80099139B9}"/>
                                            </p:graphicEl>
                                          </p:spTgt>
                                        </p:tgtEl>
                                        <p:attrNameLst>
                                          <p:attrName>ppt_x</p:attrName>
                                        </p:attrNameLst>
                                      </p:cBhvr>
                                      <p:tavLst>
                                        <p:tav tm="0">
                                          <p:val>
                                            <p:strVal val="#ppt_x-#ppt_w*1.125000"/>
                                          </p:val>
                                        </p:tav>
                                        <p:tav tm="100000">
                                          <p:val>
                                            <p:strVal val="#ppt_x"/>
                                          </p:val>
                                        </p:tav>
                                      </p:tavLst>
                                    </p:anim>
                                    <p:animEffect transition="in" filter="wipe(right)">
                                      <p:cBhvr>
                                        <p:cTn id="59" dur="500"/>
                                        <p:tgtEl>
                                          <p:spTgt spid="18">
                                            <p:graphicEl>
                                              <a:dgm id="{1EECEA9F-2436-9241-9553-8C80099139B9}"/>
                                            </p:graphicEl>
                                          </p:spTgt>
                                        </p:tgtEl>
                                      </p:cBhvr>
                                    </p:animEffect>
                                  </p:childTnLst>
                                </p:cTn>
                              </p:par>
                              <p:par>
                                <p:cTn id="60" presetID="12" presetClass="entr" presetSubtype="8" fill="hold" grpId="0" nodeType="withEffect">
                                  <p:stCondLst>
                                    <p:cond delay="0"/>
                                  </p:stCondLst>
                                  <p:childTnLst>
                                    <p:set>
                                      <p:cBhvr>
                                        <p:cTn id="61" dur="1" fill="hold">
                                          <p:stCondLst>
                                            <p:cond delay="0"/>
                                          </p:stCondLst>
                                        </p:cTn>
                                        <p:tgtEl>
                                          <p:spTgt spid="18">
                                            <p:graphicEl>
                                              <a:dgm id="{83777E85-1261-C543-9746-188FF42CD942}"/>
                                            </p:graphicEl>
                                          </p:spTgt>
                                        </p:tgtEl>
                                        <p:attrNameLst>
                                          <p:attrName>style.visibility</p:attrName>
                                        </p:attrNameLst>
                                      </p:cBhvr>
                                      <p:to>
                                        <p:strVal val="visible"/>
                                      </p:to>
                                    </p:set>
                                    <p:anim calcmode="lin" valueType="num">
                                      <p:cBhvr additive="base">
                                        <p:cTn id="62" dur="500"/>
                                        <p:tgtEl>
                                          <p:spTgt spid="18">
                                            <p:graphicEl>
                                              <a:dgm id="{83777E85-1261-C543-9746-188FF42CD942}"/>
                                            </p:graphicEl>
                                          </p:spTgt>
                                        </p:tgtEl>
                                        <p:attrNameLst>
                                          <p:attrName>ppt_x</p:attrName>
                                        </p:attrNameLst>
                                      </p:cBhvr>
                                      <p:tavLst>
                                        <p:tav tm="0">
                                          <p:val>
                                            <p:strVal val="#ppt_x-#ppt_w*1.125000"/>
                                          </p:val>
                                        </p:tav>
                                        <p:tav tm="100000">
                                          <p:val>
                                            <p:strVal val="#ppt_x"/>
                                          </p:val>
                                        </p:tav>
                                      </p:tavLst>
                                    </p:anim>
                                    <p:animEffect transition="in" filter="wipe(right)">
                                      <p:cBhvr>
                                        <p:cTn id="63" dur="500"/>
                                        <p:tgtEl>
                                          <p:spTgt spid="18">
                                            <p:graphicEl>
                                              <a:dgm id="{83777E85-1261-C543-9746-188FF42CD942}"/>
                                            </p:graphicEl>
                                          </p:spTgt>
                                        </p:tgtEl>
                                      </p:cBhvr>
                                    </p:animEffect>
                                  </p:childTnLst>
                                </p:cTn>
                              </p:par>
                            </p:childTnLst>
                          </p:cTn>
                        </p:par>
                      </p:childTnLst>
                    </p:cTn>
                  </p:par>
                  <p:par>
                    <p:cTn id="64" fill="hold">
                      <p:stCondLst>
                        <p:cond delay="indefinite"/>
                      </p:stCondLst>
                      <p:childTnLst>
                        <p:par>
                          <p:cTn id="65" fill="hold">
                            <p:stCondLst>
                              <p:cond delay="0"/>
                            </p:stCondLst>
                            <p:childTnLst>
                              <p:par>
                                <p:cTn id="66" presetID="1" presetClass="entr" presetSubtype="0" fill="hold" nodeType="clickEffect">
                                  <p:stCondLst>
                                    <p:cond delay="0"/>
                                  </p:stCondLst>
                                  <p:childTnLst>
                                    <p:set>
                                      <p:cBhvr>
                                        <p:cTn id="67" dur="1" fill="hold">
                                          <p:stCondLst>
                                            <p:cond delay="0"/>
                                          </p:stCondLst>
                                        </p:cTn>
                                        <p:tgtEl>
                                          <p:spTgt spid="16"/>
                                        </p:tgtEl>
                                        <p:attrNameLst>
                                          <p:attrName>style.visibility</p:attrName>
                                        </p:attrNameLst>
                                      </p:cBhvr>
                                      <p:to>
                                        <p:strVal val="visible"/>
                                      </p:to>
                                    </p:set>
                                  </p:childTnLst>
                                </p:cTn>
                              </p:par>
                            </p:childTnLst>
                          </p:cTn>
                        </p:par>
                      </p:childTnLst>
                    </p:cTn>
                  </p:par>
                  <p:par>
                    <p:cTn id="68" fill="hold">
                      <p:stCondLst>
                        <p:cond delay="indefinite"/>
                      </p:stCondLst>
                      <p:childTnLst>
                        <p:par>
                          <p:cTn id="69" fill="hold">
                            <p:stCondLst>
                              <p:cond delay="0"/>
                            </p:stCondLst>
                            <p:childTnLst>
                              <p:par>
                                <p:cTn id="70" presetID="12" presetClass="entr" presetSubtype="8" fill="hold" grpId="0" nodeType="clickEffect">
                                  <p:stCondLst>
                                    <p:cond delay="0"/>
                                  </p:stCondLst>
                                  <p:childTnLst>
                                    <p:set>
                                      <p:cBhvr>
                                        <p:cTn id="71" dur="1" fill="hold">
                                          <p:stCondLst>
                                            <p:cond delay="0"/>
                                          </p:stCondLst>
                                        </p:cTn>
                                        <p:tgtEl>
                                          <p:spTgt spid="18">
                                            <p:graphicEl>
                                              <a:dgm id="{1FDD19AF-5B28-0F48-9289-7DD58055890F}"/>
                                            </p:graphicEl>
                                          </p:spTgt>
                                        </p:tgtEl>
                                        <p:attrNameLst>
                                          <p:attrName>style.visibility</p:attrName>
                                        </p:attrNameLst>
                                      </p:cBhvr>
                                      <p:to>
                                        <p:strVal val="visible"/>
                                      </p:to>
                                    </p:set>
                                    <p:anim calcmode="lin" valueType="num">
                                      <p:cBhvr additive="base">
                                        <p:cTn id="72" dur="500"/>
                                        <p:tgtEl>
                                          <p:spTgt spid="18">
                                            <p:graphicEl>
                                              <a:dgm id="{1FDD19AF-5B28-0F48-9289-7DD58055890F}"/>
                                            </p:graphicEl>
                                          </p:spTgt>
                                        </p:tgtEl>
                                        <p:attrNameLst>
                                          <p:attrName>ppt_x</p:attrName>
                                        </p:attrNameLst>
                                      </p:cBhvr>
                                      <p:tavLst>
                                        <p:tav tm="0">
                                          <p:val>
                                            <p:strVal val="#ppt_x-#ppt_w*1.125000"/>
                                          </p:val>
                                        </p:tav>
                                        <p:tav tm="100000">
                                          <p:val>
                                            <p:strVal val="#ppt_x"/>
                                          </p:val>
                                        </p:tav>
                                      </p:tavLst>
                                    </p:anim>
                                    <p:animEffect transition="in" filter="wipe(right)">
                                      <p:cBhvr>
                                        <p:cTn id="73" dur="500"/>
                                        <p:tgtEl>
                                          <p:spTgt spid="18">
                                            <p:graphicEl>
                                              <a:dgm id="{1FDD19AF-5B28-0F48-9289-7DD58055890F}"/>
                                            </p:graphicEl>
                                          </p:spTgt>
                                        </p:tgtEl>
                                      </p:cBhvr>
                                    </p:animEffect>
                                  </p:childTnLst>
                                </p:cTn>
                              </p:par>
                              <p:par>
                                <p:cTn id="74" presetID="12" presetClass="entr" presetSubtype="8" fill="hold" grpId="0" nodeType="withEffect">
                                  <p:stCondLst>
                                    <p:cond delay="0"/>
                                  </p:stCondLst>
                                  <p:childTnLst>
                                    <p:set>
                                      <p:cBhvr>
                                        <p:cTn id="75" dur="1" fill="hold">
                                          <p:stCondLst>
                                            <p:cond delay="0"/>
                                          </p:stCondLst>
                                        </p:cTn>
                                        <p:tgtEl>
                                          <p:spTgt spid="18">
                                            <p:graphicEl>
                                              <a:dgm id="{5859418A-C00E-4D43-87F6-27960AF944FA}"/>
                                            </p:graphicEl>
                                          </p:spTgt>
                                        </p:tgtEl>
                                        <p:attrNameLst>
                                          <p:attrName>style.visibility</p:attrName>
                                        </p:attrNameLst>
                                      </p:cBhvr>
                                      <p:to>
                                        <p:strVal val="visible"/>
                                      </p:to>
                                    </p:set>
                                    <p:anim calcmode="lin" valueType="num">
                                      <p:cBhvr additive="base">
                                        <p:cTn id="76" dur="500"/>
                                        <p:tgtEl>
                                          <p:spTgt spid="18">
                                            <p:graphicEl>
                                              <a:dgm id="{5859418A-C00E-4D43-87F6-27960AF944FA}"/>
                                            </p:graphicEl>
                                          </p:spTgt>
                                        </p:tgtEl>
                                        <p:attrNameLst>
                                          <p:attrName>ppt_x</p:attrName>
                                        </p:attrNameLst>
                                      </p:cBhvr>
                                      <p:tavLst>
                                        <p:tav tm="0">
                                          <p:val>
                                            <p:strVal val="#ppt_x-#ppt_w*1.125000"/>
                                          </p:val>
                                        </p:tav>
                                        <p:tav tm="100000">
                                          <p:val>
                                            <p:strVal val="#ppt_x"/>
                                          </p:val>
                                        </p:tav>
                                      </p:tavLst>
                                    </p:anim>
                                    <p:animEffect transition="in" filter="wipe(right)">
                                      <p:cBhvr>
                                        <p:cTn id="77" dur="500"/>
                                        <p:tgtEl>
                                          <p:spTgt spid="18">
                                            <p:graphicEl>
                                              <a:dgm id="{5859418A-C00E-4D43-87F6-27960AF944FA}"/>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1" presetClass="entr" presetSubtype="0" fill="hold" nodeType="clickEffect">
                                  <p:stCondLst>
                                    <p:cond delay="0"/>
                                  </p:stCondLst>
                                  <p:childTnLst>
                                    <p:set>
                                      <p:cBhvr>
                                        <p:cTn id="81"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Graphic spid="18" grpId="0" uiExpand="1">
        <p:bldSub>
          <a:bldDgm bld="one"/>
        </p:bldSub>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Rectangle 2"/>
          <p:cNvSpPr/>
          <p:nvPr/>
        </p:nvSpPr>
        <p:spPr>
          <a:xfrm>
            <a:off x="1452" y="0"/>
            <a:ext cx="5621483" cy="6858000"/>
          </a:xfrm>
          <a:prstGeom prst="rect">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sp>
        <p:nvSpPr>
          <p:cNvPr id="2" name="Rectangle 1"/>
          <p:cNvSpPr/>
          <p:nvPr/>
        </p:nvSpPr>
        <p:spPr>
          <a:xfrm>
            <a:off x="0" y="0"/>
            <a:ext cx="4873336" cy="852096"/>
          </a:xfrm>
          <a:prstGeom prst="rect">
            <a:avLst/>
          </a:prstGeom>
          <a:solidFill>
            <a:schemeClr val="bg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chemeClr val="tx1"/>
                </a:solidFill>
                <a:latin typeface="Raleway" charset="0"/>
                <a:ea typeface="Raleway" charset="0"/>
                <a:cs typeface="Raleway" charset="0"/>
              </a:rPr>
              <a:t>   Concluding Remarks</a:t>
            </a:r>
          </a:p>
        </p:txBody>
      </p:sp>
      <p:sp>
        <p:nvSpPr>
          <p:cNvPr id="7" name="Rectangle 6"/>
          <p:cNvSpPr/>
          <p:nvPr/>
        </p:nvSpPr>
        <p:spPr>
          <a:xfrm>
            <a:off x="313179" y="3338310"/>
            <a:ext cx="4998027" cy="5944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Lato" charset="0"/>
                <a:ea typeface="Lato" charset="0"/>
                <a:cs typeface="Lato" charset="0"/>
              </a:rPr>
              <a:t>https://</a:t>
            </a:r>
            <a:r>
              <a:rPr lang="en-US" dirty="0" err="1">
                <a:latin typeface="Lato" charset="0"/>
                <a:ea typeface="Lato" charset="0"/>
                <a:cs typeface="Lato" charset="0"/>
              </a:rPr>
              <a:t>github.com</a:t>
            </a:r>
            <a:r>
              <a:rPr lang="en-US" dirty="0">
                <a:latin typeface="Lato" charset="0"/>
                <a:ea typeface="Lato" charset="0"/>
                <a:cs typeface="Lato" charset="0"/>
              </a:rPr>
              <a:t>/</a:t>
            </a:r>
            <a:r>
              <a:rPr lang="en-US" dirty="0" err="1">
                <a:latin typeface="Lato" charset="0"/>
                <a:ea typeface="Lato" charset="0"/>
                <a:cs typeface="Lato" charset="0"/>
              </a:rPr>
              <a:t>rntmancuso</a:t>
            </a:r>
            <a:r>
              <a:rPr lang="en-US" dirty="0">
                <a:latin typeface="Lato" charset="0"/>
                <a:ea typeface="Lato" charset="0"/>
                <a:cs typeface="Lato" charset="0"/>
              </a:rPr>
              <a:t>/jailhouse-</a:t>
            </a:r>
            <a:r>
              <a:rPr lang="en-US" dirty="0" err="1">
                <a:latin typeface="Lato" charset="0"/>
                <a:ea typeface="Lato" charset="0"/>
                <a:cs typeface="Lato" charset="0"/>
              </a:rPr>
              <a:t>rt</a:t>
            </a:r>
            <a:endParaRPr lang="en-US" dirty="0">
              <a:latin typeface="Lato" charset="0"/>
              <a:ea typeface="Lato" charset="0"/>
              <a:cs typeface="Lato" charset="0"/>
            </a:endParaRPr>
          </a:p>
        </p:txBody>
      </p:sp>
      <p:pic>
        <p:nvPicPr>
          <p:cNvPr id="9" name="Picture 8"/>
          <p:cNvPicPr>
            <a:picLocks noChangeAspect="1"/>
          </p:cNvPicPr>
          <p:nvPr/>
        </p:nvPicPr>
        <p:blipFill>
          <a:blip r:embed="rId3"/>
          <a:stretch>
            <a:fillRect/>
          </a:stretch>
        </p:blipFill>
        <p:spPr>
          <a:xfrm>
            <a:off x="6466060" y="1761835"/>
            <a:ext cx="3857278" cy="1391460"/>
          </a:xfrm>
          <a:prstGeom prst="rect">
            <a:avLst/>
          </a:prstGeom>
          <a:ln>
            <a:noFill/>
          </a:ln>
          <a:effectLst>
            <a:outerShdw sx="1000" sy="1000" algn="tl" rotWithShape="0">
              <a:srgbClr val="000000"/>
            </a:outerShdw>
          </a:effectLst>
        </p:spPr>
      </p:pic>
      <p:pic>
        <p:nvPicPr>
          <p:cNvPr id="10" name="Picture 9"/>
          <p:cNvPicPr>
            <a:picLocks noChangeAspect="1"/>
          </p:cNvPicPr>
          <p:nvPr/>
        </p:nvPicPr>
        <p:blipFill>
          <a:blip r:embed="rId4"/>
          <a:stretch>
            <a:fillRect/>
          </a:stretch>
        </p:blipFill>
        <p:spPr>
          <a:xfrm>
            <a:off x="5714128" y="863136"/>
            <a:ext cx="5361143" cy="896079"/>
          </a:xfrm>
          <a:prstGeom prst="rect">
            <a:avLst/>
          </a:prstGeom>
          <a:ln>
            <a:noFill/>
          </a:ln>
          <a:effectLst>
            <a:outerShdw sx="1000" sy="1000" algn="tl" rotWithShape="0">
              <a:srgbClr val="333333"/>
            </a:outerShdw>
          </a:effectLst>
        </p:spPr>
      </p:pic>
      <p:grpSp>
        <p:nvGrpSpPr>
          <p:cNvPr id="15" name="Group 14"/>
          <p:cNvGrpSpPr/>
          <p:nvPr/>
        </p:nvGrpSpPr>
        <p:grpSpPr>
          <a:xfrm>
            <a:off x="5823345" y="3317773"/>
            <a:ext cx="5116844" cy="1305043"/>
            <a:chOff x="5823345" y="3317773"/>
            <a:chExt cx="5116844" cy="1305043"/>
          </a:xfrm>
        </p:grpSpPr>
        <p:sp>
          <p:nvSpPr>
            <p:cNvPr id="11" name="Oval 6"/>
            <p:cNvSpPr/>
            <p:nvPr/>
          </p:nvSpPr>
          <p:spPr>
            <a:xfrm>
              <a:off x="5823345" y="4433085"/>
              <a:ext cx="5116844" cy="189731"/>
            </a:xfrm>
            <a:custGeom>
              <a:avLst/>
              <a:gdLst/>
              <a:ahLst/>
              <a:cxnLst/>
              <a:rect l="l" t="t" r="r" b="b"/>
              <a:pathLst>
                <a:path w="4948680" h="217170">
                  <a:moveTo>
                    <a:pt x="0" y="0"/>
                  </a:moveTo>
                  <a:lnTo>
                    <a:pt x="4948680" y="0"/>
                  </a:lnTo>
                  <a:cubicBezTo>
                    <a:pt x="4948680" y="119940"/>
                    <a:pt x="3840880" y="217170"/>
                    <a:pt x="2474340" y="217170"/>
                  </a:cubicBezTo>
                  <a:cubicBezTo>
                    <a:pt x="1107800" y="217170"/>
                    <a:pt x="0" y="119940"/>
                    <a:pt x="0" y="0"/>
                  </a:cubicBezTo>
                  <a:close/>
                </a:path>
              </a:pathLst>
            </a:custGeom>
            <a:solidFill>
              <a:schemeClr val="tx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6"/>
            <p:cNvSpPr/>
            <p:nvPr/>
          </p:nvSpPr>
          <p:spPr>
            <a:xfrm rot="10800000">
              <a:off x="5823345" y="4279001"/>
              <a:ext cx="5116844" cy="189731"/>
            </a:xfrm>
            <a:custGeom>
              <a:avLst/>
              <a:gdLst/>
              <a:ahLst/>
              <a:cxnLst/>
              <a:rect l="l" t="t" r="r" b="b"/>
              <a:pathLst>
                <a:path w="4948680" h="217170">
                  <a:moveTo>
                    <a:pt x="0" y="0"/>
                  </a:moveTo>
                  <a:lnTo>
                    <a:pt x="4948680" y="0"/>
                  </a:lnTo>
                  <a:cubicBezTo>
                    <a:pt x="4948680" y="119940"/>
                    <a:pt x="3840880" y="217170"/>
                    <a:pt x="2474340" y="217170"/>
                  </a:cubicBezTo>
                  <a:cubicBezTo>
                    <a:pt x="1107800" y="217170"/>
                    <a:pt x="0" y="119940"/>
                    <a:pt x="0" y="0"/>
                  </a:cubicBezTo>
                  <a:close/>
                </a:path>
              </a:pathLst>
            </a:custGeom>
            <a:solidFill>
              <a:schemeClr val="tx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ular Callout 12"/>
            <p:cNvSpPr/>
            <p:nvPr/>
          </p:nvSpPr>
          <p:spPr>
            <a:xfrm>
              <a:off x="8497717" y="3317773"/>
              <a:ext cx="957253" cy="635546"/>
            </a:xfrm>
            <a:prstGeom prst="wedgeRectCallout">
              <a:avLst>
                <a:gd name="adj1" fmla="val 43690"/>
                <a:gd name="adj2" fmla="val 94283"/>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t>QoS</a:t>
              </a:r>
              <a:r>
                <a:rPr lang="en-US" sz="1200" dirty="0"/>
                <a:t>-based Regulation</a:t>
              </a:r>
            </a:p>
          </p:txBody>
        </p:sp>
      </p:grpSp>
      <p:pic>
        <p:nvPicPr>
          <p:cNvPr id="14" name="Step 7"/>
          <p:cNvPicPr>
            <a:picLocks noChangeAspect="1" noChangeArrowheads="1"/>
          </p:cNvPicPr>
          <p:nvPr/>
        </p:nvPicPr>
        <p:blipFill rotWithShape="1">
          <a:blip r:embed="rId5">
            <a:extLst>
              <a:ext uri="{28A0092B-C50C-407E-A947-70E740481C1C}">
                <a14:useLocalDpi xmlns:a14="http://schemas.microsoft.com/office/drawing/2010/main" val="0"/>
              </a:ext>
            </a:extLst>
          </a:blip>
          <a:srcRect r="20564"/>
          <a:stretch/>
        </p:blipFill>
        <p:spPr bwMode="auto">
          <a:xfrm>
            <a:off x="8159495" y="4794415"/>
            <a:ext cx="2914621" cy="1864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15"/>
          <p:cNvPicPr>
            <a:picLocks noChangeAspect="1"/>
          </p:cNvPicPr>
          <p:nvPr/>
        </p:nvPicPr>
        <p:blipFill>
          <a:blip r:embed="rId6"/>
          <a:stretch>
            <a:fillRect/>
          </a:stretch>
        </p:blipFill>
        <p:spPr>
          <a:xfrm>
            <a:off x="5968466" y="4794415"/>
            <a:ext cx="1845498" cy="1866062"/>
          </a:xfrm>
          <a:prstGeom prst="rect">
            <a:avLst/>
          </a:prstGeom>
          <a:ln>
            <a:noFill/>
          </a:ln>
          <a:effectLst>
            <a:outerShdw sx="1000" sy="1000" algn="tl" rotWithShape="0">
              <a:srgbClr val="333333"/>
            </a:outerShdw>
          </a:effectLst>
        </p:spPr>
      </p:pic>
      <p:pic>
        <p:nvPicPr>
          <p:cNvPr id="17" name="Picture 16"/>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312582" y="0"/>
            <a:ext cx="879418" cy="6155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530347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cxnSp>
        <p:nvCxnSpPr>
          <p:cNvPr id="38" name="Straight Arrow Connector 37"/>
          <p:cNvCxnSpPr>
            <a:stCxn id="37" idx="2"/>
          </p:cNvCxnSpPr>
          <p:nvPr/>
        </p:nvCxnSpPr>
        <p:spPr>
          <a:xfrm>
            <a:off x="3525828" y="2548128"/>
            <a:ext cx="0" cy="2731968"/>
          </a:xfrm>
          <a:prstGeom prst="straightConnector1">
            <a:avLst/>
          </a:prstGeom>
          <a:ln w="79375">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a:stCxn id="36" idx="2"/>
          </p:cNvCxnSpPr>
          <p:nvPr/>
        </p:nvCxnSpPr>
        <p:spPr>
          <a:xfrm>
            <a:off x="1526298" y="2560320"/>
            <a:ext cx="42" cy="2719776"/>
          </a:xfrm>
          <a:prstGeom prst="straightConnector1">
            <a:avLst/>
          </a:prstGeom>
          <a:ln w="79375">
            <a:solidFill>
              <a:schemeClr val="accent5"/>
            </a:solidFill>
            <a:tailEnd type="arrow"/>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4810753" y="914399"/>
            <a:ext cx="5860946" cy="1645921"/>
          </a:xfrm>
          <a:prstGeom prst="rect">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 name="Rectangle 3"/>
          <p:cNvSpPr/>
          <p:nvPr/>
        </p:nvSpPr>
        <p:spPr>
          <a:xfrm>
            <a:off x="5161768" y="1306577"/>
            <a:ext cx="927016" cy="83717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tx1"/>
                </a:solidFill>
                <a:latin typeface="Lato Black" pitchFamily="34" charset="0"/>
                <a:cs typeface="Lato Black" pitchFamily="34" charset="0"/>
              </a:rPr>
              <a:t>C</a:t>
            </a:r>
            <a:r>
              <a:rPr lang="en-US" sz="4000" baseline="-25000" dirty="0">
                <a:solidFill>
                  <a:schemeClr val="tx1"/>
                </a:solidFill>
                <a:latin typeface="Lato Black" pitchFamily="34" charset="0"/>
                <a:cs typeface="Lato Black" pitchFamily="34" charset="0"/>
              </a:rPr>
              <a:t>1</a:t>
            </a:r>
            <a:endParaRPr lang="en-US" sz="4000" dirty="0">
              <a:solidFill>
                <a:schemeClr val="tx1"/>
              </a:solidFill>
              <a:latin typeface="Lato Black" pitchFamily="34" charset="0"/>
              <a:cs typeface="Lato Black" pitchFamily="34" charset="0"/>
            </a:endParaRPr>
          </a:p>
        </p:txBody>
      </p:sp>
      <p:cxnSp>
        <p:nvCxnSpPr>
          <p:cNvPr id="19" name="Straight Arrow Connector 18"/>
          <p:cNvCxnSpPr>
            <a:stCxn id="4" idx="2"/>
          </p:cNvCxnSpPr>
          <p:nvPr/>
        </p:nvCxnSpPr>
        <p:spPr>
          <a:xfrm flipH="1">
            <a:off x="5616049" y="2143756"/>
            <a:ext cx="9227" cy="3177042"/>
          </a:xfrm>
          <a:prstGeom prst="straightConnector1">
            <a:avLst/>
          </a:prstGeom>
          <a:ln w="79375">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52" idx="2"/>
          </p:cNvCxnSpPr>
          <p:nvPr/>
        </p:nvCxnSpPr>
        <p:spPr>
          <a:xfrm>
            <a:off x="6810324" y="2143755"/>
            <a:ext cx="20040" cy="3121820"/>
          </a:xfrm>
          <a:prstGeom prst="straightConnector1">
            <a:avLst/>
          </a:prstGeom>
          <a:ln w="79375">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53" idx="2"/>
          </p:cNvCxnSpPr>
          <p:nvPr/>
        </p:nvCxnSpPr>
        <p:spPr>
          <a:xfrm flipH="1">
            <a:off x="7994079" y="2155948"/>
            <a:ext cx="1293" cy="3147514"/>
          </a:xfrm>
          <a:prstGeom prst="straightConnector1">
            <a:avLst/>
          </a:prstGeom>
          <a:ln w="79375">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711816" y="5267904"/>
            <a:ext cx="9959883" cy="8086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r>
              <a:rPr lang="en-US" dirty="0"/>
              <a:t>DDR</a:t>
            </a:r>
          </a:p>
          <a:p>
            <a:pPr algn="ctr"/>
            <a:endParaRPr lang="en-US" dirty="0"/>
          </a:p>
        </p:txBody>
      </p:sp>
      <p:sp>
        <p:nvSpPr>
          <p:cNvPr id="36" name="Rectangle 35"/>
          <p:cNvSpPr/>
          <p:nvPr/>
        </p:nvSpPr>
        <p:spPr>
          <a:xfrm>
            <a:off x="711816" y="914399"/>
            <a:ext cx="1628964" cy="164592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tx1"/>
                </a:solidFill>
                <a:latin typeface="Lato Black" pitchFamily="34" charset="0"/>
                <a:cs typeface="Lato Black" pitchFamily="34" charset="0"/>
              </a:rPr>
              <a:t>ACC.</a:t>
            </a:r>
          </a:p>
        </p:txBody>
      </p:sp>
      <p:sp>
        <p:nvSpPr>
          <p:cNvPr id="37" name="Rectangle 36"/>
          <p:cNvSpPr/>
          <p:nvPr/>
        </p:nvSpPr>
        <p:spPr>
          <a:xfrm>
            <a:off x="2711304" y="902207"/>
            <a:ext cx="1629048" cy="16459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tx1"/>
                </a:solidFill>
                <a:latin typeface="Lato Black" pitchFamily="34" charset="0"/>
                <a:cs typeface="Lato Black" pitchFamily="34" charset="0"/>
              </a:rPr>
              <a:t>GPU</a:t>
            </a:r>
          </a:p>
        </p:txBody>
      </p:sp>
      <p:sp>
        <p:nvSpPr>
          <p:cNvPr id="52" name="Rectangle 51"/>
          <p:cNvSpPr/>
          <p:nvPr/>
        </p:nvSpPr>
        <p:spPr>
          <a:xfrm>
            <a:off x="6346816" y="1306576"/>
            <a:ext cx="927016" cy="83717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tx1"/>
                </a:solidFill>
                <a:latin typeface="Lato Black" pitchFamily="34" charset="0"/>
                <a:cs typeface="Lato Black" pitchFamily="34" charset="0"/>
              </a:rPr>
              <a:t>C</a:t>
            </a:r>
            <a:r>
              <a:rPr lang="en-US" sz="4000" baseline="-25000" dirty="0">
                <a:solidFill>
                  <a:schemeClr val="tx1"/>
                </a:solidFill>
                <a:latin typeface="Lato Black" pitchFamily="34" charset="0"/>
                <a:cs typeface="Lato Black" pitchFamily="34" charset="0"/>
              </a:rPr>
              <a:t>2</a:t>
            </a:r>
            <a:endParaRPr lang="en-US" sz="4000" dirty="0">
              <a:solidFill>
                <a:schemeClr val="tx1"/>
              </a:solidFill>
              <a:latin typeface="Lato Black" pitchFamily="34" charset="0"/>
              <a:cs typeface="Lato Black" pitchFamily="34" charset="0"/>
            </a:endParaRPr>
          </a:p>
        </p:txBody>
      </p:sp>
      <p:sp>
        <p:nvSpPr>
          <p:cNvPr id="53" name="Rectangle 52"/>
          <p:cNvSpPr/>
          <p:nvPr/>
        </p:nvSpPr>
        <p:spPr>
          <a:xfrm>
            <a:off x="7531864" y="1318769"/>
            <a:ext cx="927016" cy="83717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tx1"/>
                </a:solidFill>
                <a:latin typeface="Lato Black" pitchFamily="34" charset="0"/>
                <a:cs typeface="Lato Black" pitchFamily="34" charset="0"/>
              </a:rPr>
              <a:t>C</a:t>
            </a:r>
            <a:r>
              <a:rPr lang="en-US" sz="4000" baseline="-25000" dirty="0">
                <a:solidFill>
                  <a:schemeClr val="tx1"/>
                </a:solidFill>
                <a:latin typeface="Lato Black" pitchFamily="34" charset="0"/>
                <a:cs typeface="Lato Black" pitchFamily="34" charset="0"/>
              </a:rPr>
              <a:t>3</a:t>
            </a:r>
            <a:endParaRPr lang="en-US" sz="4000" dirty="0">
              <a:solidFill>
                <a:schemeClr val="tx1"/>
              </a:solidFill>
              <a:latin typeface="Lato Black" pitchFamily="34" charset="0"/>
              <a:cs typeface="Lato Black" pitchFamily="34" charset="0"/>
            </a:endParaRPr>
          </a:p>
        </p:txBody>
      </p:sp>
      <p:sp>
        <p:nvSpPr>
          <p:cNvPr id="57" name="Rectangle 56"/>
          <p:cNvSpPr/>
          <p:nvPr/>
        </p:nvSpPr>
        <p:spPr>
          <a:xfrm>
            <a:off x="9543361" y="1318769"/>
            <a:ext cx="927016" cy="83717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tx1"/>
                </a:solidFill>
                <a:latin typeface="Lato Black" pitchFamily="34" charset="0"/>
                <a:cs typeface="Lato Black" pitchFamily="34" charset="0"/>
              </a:rPr>
              <a:t>C</a:t>
            </a:r>
            <a:r>
              <a:rPr lang="en-US" sz="4000" baseline="-25000" dirty="0">
                <a:solidFill>
                  <a:schemeClr val="tx1"/>
                </a:solidFill>
                <a:latin typeface="Lato Black" pitchFamily="34" charset="0"/>
                <a:cs typeface="Lato Black" pitchFamily="34" charset="0"/>
              </a:rPr>
              <a:t>m</a:t>
            </a:r>
            <a:endParaRPr lang="en-US" sz="4000" dirty="0">
              <a:solidFill>
                <a:schemeClr val="tx1"/>
              </a:solidFill>
              <a:latin typeface="Lato Black" pitchFamily="34" charset="0"/>
              <a:cs typeface="Lato Black" pitchFamily="34" charset="0"/>
            </a:endParaRPr>
          </a:p>
        </p:txBody>
      </p:sp>
      <p:sp>
        <p:nvSpPr>
          <p:cNvPr id="58" name="Rectangle 57"/>
          <p:cNvSpPr/>
          <p:nvPr/>
        </p:nvSpPr>
        <p:spPr>
          <a:xfrm>
            <a:off x="8465773" y="1501649"/>
            <a:ext cx="1077588" cy="837179"/>
          </a:xfrm>
          <a:prstGeom prst="rect">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r-IN" sz="4000" dirty="0">
                <a:ln>
                  <a:solidFill>
                    <a:sysClr val="windowText" lastClr="000000"/>
                  </a:solidFill>
                </a:ln>
                <a:solidFill>
                  <a:sysClr val="windowText" lastClr="000000"/>
                </a:solidFill>
                <a:latin typeface="Lato Black" pitchFamily="34" charset="0"/>
                <a:cs typeface="Lato Black" pitchFamily="34" charset="0"/>
              </a:rPr>
              <a:t>…</a:t>
            </a:r>
            <a:endParaRPr lang="en-US" sz="4000" dirty="0">
              <a:ln>
                <a:solidFill>
                  <a:sysClr val="windowText" lastClr="000000"/>
                </a:solidFill>
              </a:ln>
              <a:solidFill>
                <a:sysClr val="windowText" lastClr="000000"/>
              </a:solidFill>
              <a:latin typeface="Lato Black" pitchFamily="34" charset="0"/>
              <a:cs typeface="Lato Black" pitchFamily="34" charset="0"/>
            </a:endParaRPr>
          </a:p>
        </p:txBody>
      </p:sp>
      <p:cxnSp>
        <p:nvCxnSpPr>
          <p:cNvPr id="59" name="Straight Arrow Connector 58"/>
          <p:cNvCxnSpPr/>
          <p:nvPr/>
        </p:nvCxnSpPr>
        <p:spPr>
          <a:xfrm flipH="1">
            <a:off x="10013762" y="2130908"/>
            <a:ext cx="1293" cy="3147514"/>
          </a:xfrm>
          <a:prstGeom prst="straightConnector1">
            <a:avLst/>
          </a:prstGeom>
          <a:ln w="79375">
            <a:solidFill>
              <a:srgbClr val="0070C0"/>
            </a:solidFill>
            <a:tailEnd type="arrow"/>
          </a:ln>
        </p:spPr>
        <p:style>
          <a:lnRef idx="1">
            <a:schemeClr val="accent1"/>
          </a:lnRef>
          <a:fillRef idx="0">
            <a:schemeClr val="accent1"/>
          </a:fillRef>
          <a:effectRef idx="0">
            <a:schemeClr val="accent1"/>
          </a:effectRef>
          <a:fontRef idx="minor">
            <a:schemeClr val="tx1"/>
          </a:fontRef>
        </p:style>
      </p:cxnSp>
      <p:pic>
        <p:nvPicPr>
          <p:cNvPr id="20" name="Picture 1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12582" y="0"/>
            <a:ext cx="879418" cy="6155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1633275634"/>
      </p:ext>
    </p:extLst>
  </p:cSld>
  <p:clrMapOvr>
    <a:masterClrMapping/>
  </p:clrMapOvr>
  <mc:AlternateContent xmlns:mc="http://schemas.openxmlformats.org/markup-compatibility/2006" xmlns:p14="http://schemas.microsoft.com/office/powerpoint/2010/main">
    <mc:Choice Requires="p14">
      <p:transition spd="slow" p14:dur="2000" advTm="2411"/>
    </mc:Choice>
    <mc:Fallback xmlns="">
      <p:transition spd="slow" advTm="241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50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nodeType="click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wipe(up)">
                                      <p:cBhvr>
                                        <p:cTn id="16" dur="500"/>
                                        <p:tgtEl>
                                          <p:spTgt spid="1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fade">
                                      <p:cBhvr>
                                        <p:cTn id="21" dur="500"/>
                                        <p:tgtEl>
                                          <p:spTgt spid="23"/>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52"/>
                                        </p:tgtEl>
                                        <p:attrNameLst>
                                          <p:attrName>style.visibility</p:attrName>
                                        </p:attrNameLst>
                                      </p:cBhvr>
                                      <p:to>
                                        <p:strVal val="visible"/>
                                      </p:to>
                                    </p:set>
                                    <p:animEffect transition="in" filter="fade">
                                      <p:cBhvr>
                                        <p:cTn id="26" dur="500"/>
                                        <p:tgtEl>
                                          <p:spTgt spid="52"/>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nodeType="click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wipe(up)">
                                      <p:cBhvr>
                                        <p:cTn id="31" dur="500"/>
                                        <p:tgtEl>
                                          <p:spTgt spid="21"/>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53"/>
                                        </p:tgtEl>
                                        <p:attrNameLst>
                                          <p:attrName>style.visibility</p:attrName>
                                        </p:attrNameLst>
                                      </p:cBhvr>
                                      <p:to>
                                        <p:strVal val="visible"/>
                                      </p:to>
                                    </p:set>
                                    <p:animEffect transition="in" filter="fade">
                                      <p:cBhvr>
                                        <p:cTn id="36" dur="500"/>
                                        <p:tgtEl>
                                          <p:spTgt spid="53"/>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1" fill="hold" nodeType="click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wipe(up)">
                                      <p:cBhvr>
                                        <p:cTn id="41" dur="500"/>
                                        <p:tgtEl>
                                          <p:spTgt spid="22"/>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58"/>
                                        </p:tgtEl>
                                        <p:attrNameLst>
                                          <p:attrName>style.visibility</p:attrName>
                                        </p:attrNameLst>
                                      </p:cBhvr>
                                      <p:to>
                                        <p:strVal val="visible"/>
                                      </p:to>
                                    </p:set>
                                    <p:animEffect transition="in" filter="fade">
                                      <p:cBhvr>
                                        <p:cTn id="46" dur="500"/>
                                        <p:tgtEl>
                                          <p:spTgt spid="58"/>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57"/>
                                        </p:tgtEl>
                                        <p:attrNameLst>
                                          <p:attrName>style.visibility</p:attrName>
                                        </p:attrNameLst>
                                      </p:cBhvr>
                                      <p:to>
                                        <p:strVal val="visible"/>
                                      </p:to>
                                    </p:set>
                                    <p:animEffect transition="in" filter="fade">
                                      <p:cBhvr>
                                        <p:cTn id="51" dur="500"/>
                                        <p:tgtEl>
                                          <p:spTgt spid="57"/>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1" fill="hold" nodeType="clickEffect">
                                  <p:stCondLst>
                                    <p:cond delay="0"/>
                                  </p:stCondLst>
                                  <p:childTnLst>
                                    <p:set>
                                      <p:cBhvr>
                                        <p:cTn id="55" dur="1" fill="hold">
                                          <p:stCondLst>
                                            <p:cond delay="0"/>
                                          </p:stCondLst>
                                        </p:cTn>
                                        <p:tgtEl>
                                          <p:spTgt spid="59"/>
                                        </p:tgtEl>
                                        <p:attrNameLst>
                                          <p:attrName>style.visibility</p:attrName>
                                        </p:attrNameLst>
                                      </p:cBhvr>
                                      <p:to>
                                        <p:strVal val="visible"/>
                                      </p:to>
                                    </p:set>
                                    <p:animEffect transition="in" filter="wipe(up)">
                                      <p:cBhvr>
                                        <p:cTn id="56" dur="500"/>
                                        <p:tgtEl>
                                          <p:spTgt spid="59"/>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37"/>
                                        </p:tgtEl>
                                        <p:attrNameLst>
                                          <p:attrName>style.visibility</p:attrName>
                                        </p:attrNameLst>
                                      </p:cBhvr>
                                      <p:to>
                                        <p:strVal val="visible"/>
                                      </p:to>
                                    </p:set>
                                    <p:animEffect transition="in" filter="fade">
                                      <p:cBhvr>
                                        <p:cTn id="61" dur="500"/>
                                        <p:tgtEl>
                                          <p:spTgt spid="37"/>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1" fill="hold" nodeType="clickEffect">
                                  <p:stCondLst>
                                    <p:cond delay="0"/>
                                  </p:stCondLst>
                                  <p:childTnLst>
                                    <p:set>
                                      <p:cBhvr>
                                        <p:cTn id="65" dur="1" fill="hold">
                                          <p:stCondLst>
                                            <p:cond delay="0"/>
                                          </p:stCondLst>
                                        </p:cTn>
                                        <p:tgtEl>
                                          <p:spTgt spid="38"/>
                                        </p:tgtEl>
                                        <p:attrNameLst>
                                          <p:attrName>style.visibility</p:attrName>
                                        </p:attrNameLst>
                                      </p:cBhvr>
                                      <p:to>
                                        <p:strVal val="visible"/>
                                      </p:to>
                                    </p:set>
                                    <p:animEffect transition="in" filter="wipe(up)">
                                      <p:cBhvr>
                                        <p:cTn id="66" dur="500"/>
                                        <p:tgtEl>
                                          <p:spTgt spid="38"/>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36"/>
                                        </p:tgtEl>
                                        <p:attrNameLst>
                                          <p:attrName>style.visibility</p:attrName>
                                        </p:attrNameLst>
                                      </p:cBhvr>
                                      <p:to>
                                        <p:strVal val="visible"/>
                                      </p:to>
                                    </p:set>
                                    <p:animEffect transition="in" filter="fade">
                                      <p:cBhvr>
                                        <p:cTn id="71" dur="500"/>
                                        <p:tgtEl>
                                          <p:spTgt spid="36"/>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1" fill="hold" nodeType="clickEffect">
                                  <p:stCondLst>
                                    <p:cond delay="0"/>
                                  </p:stCondLst>
                                  <p:childTnLst>
                                    <p:set>
                                      <p:cBhvr>
                                        <p:cTn id="75" dur="1" fill="hold">
                                          <p:stCondLst>
                                            <p:cond delay="0"/>
                                          </p:stCondLst>
                                        </p:cTn>
                                        <p:tgtEl>
                                          <p:spTgt spid="39"/>
                                        </p:tgtEl>
                                        <p:attrNameLst>
                                          <p:attrName>style.visibility</p:attrName>
                                        </p:attrNameLst>
                                      </p:cBhvr>
                                      <p:to>
                                        <p:strVal val="visible"/>
                                      </p:to>
                                    </p:set>
                                    <p:animEffect transition="in" filter="wipe(up)">
                                      <p:cBhvr>
                                        <p:cTn id="76"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4" grpId="0" animBg="1"/>
      <p:bldP spid="23" grpId="0" animBg="1"/>
      <p:bldP spid="36" grpId="0" animBg="1"/>
      <p:bldP spid="37" grpId="0" animBg="1"/>
      <p:bldP spid="52" grpId="0" animBg="1"/>
      <p:bldP spid="53" grpId="0" animBg="1"/>
      <p:bldP spid="57" grpId="0" animBg="1"/>
      <p:bldP spid="5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cxnSp>
        <p:nvCxnSpPr>
          <p:cNvPr id="13" name="Straight Arrow Connector 12"/>
          <p:cNvCxnSpPr/>
          <p:nvPr/>
        </p:nvCxnSpPr>
        <p:spPr>
          <a:xfrm flipV="1">
            <a:off x="1585974" y="4598923"/>
            <a:ext cx="8778240" cy="1"/>
          </a:xfrm>
          <a:prstGeom prst="straightConnector1">
            <a:avLst/>
          </a:prstGeom>
          <a:ln w="28575">
            <a:solidFill>
              <a:schemeClr val="bg2"/>
            </a:solidFill>
            <a:tailEnd type="triangle"/>
          </a:ln>
        </p:spPr>
        <p:style>
          <a:lnRef idx="1">
            <a:schemeClr val="dk1"/>
          </a:lnRef>
          <a:fillRef idx="0">
            <a:schemeClr val="dk1"/>
          </a:fillRef>
          <a:effectRef idx="0">
            <a:schemeClr val="dk1"/>
          </a:effectRef>
          <a:fontRef idx="minor">
            <a:schemeClr val="tx1"/>
          </a:fontRef>
        </p:style>
      </p:cxnSp>
      <p:sp>
        <p:nvSpPr>
          <p:cNvPr id="14" name="Rectangle 13"/>
          <p:cNvSpPr/>
          <p:nvPr/>
        </p:nvSpPr>
        <p:spPr>
          <a:xfrm>
            <a:off x="1585974" y="4160012"/>
            <a:ext cx="2450592" cy="438912"/>
          </a:xfrm>
          <a:prstGeom prst="rect">
            <a:avLst/>
          </a:prstGeom>
          <a:solidFill>
            <a:schemeClr val="accent5"/>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5" name="Rectangle 14"/>
          <p:cNvSpPr/>
          <p:nvPr/>
        </p:nvSpPr>
        <p:spPr>
          <a:xfrm>
            <a:off x="4036566" y="4160006"/>
            <a:ext cx="1207008" cy="438913"/>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6" name="Rectangle 15"/>
          <p:cNvSpPr/>
          <p:nvPr/>
        </p:nvSpPr>
        <p:spPr>
          <a:xfrm>
            <a:off x="5645910" y="4160007"/>
            <a:ext cx="2450592" cy="438912"/>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7" name="Rectangle 16"/>
          <p:cNvSpPr/>
          <p:nvPr/>
        </p:nvSpPr>
        <p:spPr>
          <a:xfrm>
            <a:off x="5243574" y="4160010"/>
            <a:ext cx="402336" cy="438913"/>
          </a:xfrm>
          <a:prstGeom prst="rect">
            <a:avLst/>
          </a:prstGeom>
          <a:solidFill>
            <a:schemeClr val="accent5"/>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9" name="Rectangle 18"/>
          <p:cNvSpPr/>
          <p:nvPr/>
        </p:nvSpPr>
        <p:spPr>
          <a:xfrm>
            <a:off x="7666688" y="228543"/>
            <a:ext cx="505968" cy="478509"/>
          </a:xfrm>
          <a:prstGeom prst="rect">
            <a:avLst/>
          </a:prstGeom>
          <a:solidFill>
            <a:schemeClr val="accent5"/>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20" name="Rectangle 19"/>
          <p:cNvSpPr/>
          <p:nvPr/>
        </p:nvSpPr>
        <p:spPr>
          <a:xfrm>
            <a:off x="7666688" y="923487"/>
            <a:ext cx="505968" cy="458707"/>
          </a:xfrm>
          <a:prstGeom prst="rect">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2" name="TextBox 21"/>
          <p:cNvSpPr txBox="1"/>
          <p:nvPr/>
        </p:nvSpPr>
        <p:spPr>
          <a:xfrm>
            <a:off x="8216098" y="267742"/>
            <a:ext cx="3081293" cy="400110"/>
          </a:xfrm>
          <a:prstGeom prst="rect">
            <a:avLst/>
          </a:prstGeom>
          <a:noFill/>
        </p:spPr>
        <p:txBody>
          <a:bodyPr wrap="none" rtlCol="0">
            <a:spAutoFit/>
          </a:bodyPr>
          <a:lstStyle/>
          <a:p>
            <a:r>
              <a:rPr lang="en-US" sz="2000" dirty="0">
                <a:solidFill>
                  <a:schemeClr val="bg1"/>
                </a:solidFill>
              </a:rPr>
              <a:t>Memory-bound Progress</a:t>
            </a:r>
          </a:p>
        </p:txBody>
      </p:sp>
      <p:sp>
        <p:nvSpPr>
          <p:cNvPr id="23" name="TextBox 22"/>
          <p:cNvSpPr txBox="1"/>
          <p:nvPr/>
        </p:nvSpPr>
        <p:spPr>
          <a:xfrm>
            <a:off x="8172656" y="941775"/>
            <a:ext cx="2669320" cy="400110"/>
          </a:xfrm>
          <a:prstGeom prst="rect">
            <a:avLst/>
          </a:prstGeom>
          <a:noFill/>
        </p:spPr>
        <p:txBody>
          <a:bodyPr wrap="none" rtlCol="0">
            <a:spAutoFit/>
          </a:bodyPr>
          <a:lstStyle/>
          <a:p>
            <a:r>
              <a:rPr lang="en-US" sz="2000" dirty="0">
                <a:solidFill>
                  <a:schemeClr val="bg1"/>
                </a:solidFill>
              </a:rPr>
              <a:t>CPU-bound Progress</a:t>
            </a:r>
          </a:p>
        </p:txBody>
      </p:sp>
      <p:sp>
        <p:nvSpPr>
          <p:cNvPr id="24" name="TextBox 23"/>
          <p:cNvSpPr txBox="1"/>
          <p:nvPr/>
        </p:nvSpPr>
        <p:spPr>
          <a:xfrm>
            <a:off x="10035438" y="4668503"/>
            <a:ext cx="751937" cy="400110"/>
          </a:xfrm>
          <a:prstGeom prst="rect">
            <a:avLst/>
          </a:prstGeom>
          <a:noFill/>
        </p:spPr>
        <p:txBody>
          <a:bodyPr wrap="none" rtlCol="0">
            <a:spAutoFit/>
          </a:bodyPr>
          <a:lstStyle/>
          <a:p>
            <a:r>
              <a:rPr lang="en-US" sz="2000" b="1" dirty="0">
                <a:solidFill>
                  <a:schemeClr val="bg1"/>
                </a:solidFill>
                <a:latin typeface="Avenir Book" charset="0"/>
                <a:ea typeface="Avenir Book" charset="0"/>
                <a:cs typeface="Avenir Book" charset="0"/>
              </a:rPr>
              <a:t>Time</a:t>
            </a:r>
          </a:p>
        </p:txBody>
      </p:sp>
      <p:sp>
        <p:nvSpPr>
          <p:cNvPr id="25" name="TextBox 24"/>
          <p:cNvSpPr txBox="1"/>
          <p:nvPr/>
        </p:nvSpPr>
        <p:spPr>
          <a:xfrm>
            <a:off x="139044" y="4191697"/>
            <a:ext cx="1459630" cy="400110"/>
          </a:xfrm>
          <a:prstGeom prst="rect">
            <a:avLst/>
          </a:prstGeom>
          <a:noFill/>
        </p:spPr>
        <p:txBody>
          <a:bodyPr wrap="none" rtlCol="0">
            <a:spAutoFit/>
          </a:bodyPr>
          <a:lstStyle/>
          <a:p>
            <a:r>
              <a:rPr lang="en-US" sz="2000" dirty="0">
                <a:solidFill>
                  <a:schemeClr val="bg1"/>
                </a:solidFill>
                <a:latin typeface="Avenir Book" charset="0"/>
                <a:ea typeface="Avenir Book" charset="0"/>
                <a:cs typeface="Avenir Book" charset="0"/>
              </a:rPr>
              <a:t>Task Profile</a:t>
            </a:r>
          </a:p>
        </p:txBody>
      </p:sp>
      <p:sp>
        <p:nvSpPr>
          <p:cNvPr id="26" name="Rectangle 25"/>
          <p:cNvSpPr/>
          <p:nvPr/>
        </p:nvSpPr>
        <p:spPr>
          <a:xfrm>
            <a:off x="8096502" y="4160003"/>
            <a:ext cx="1006732" cy="438916"/>
          </a:xfrm>
          <a:prstGeom prst="rect">
            <a:avLst/>
          </a:prstGeom>
          <a:solidFill>
            <a:schemeClr val="accent5"/>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36" name="Rectangle 35"/>
          <p:cNvSpPr/>
          <p:nvPr/>
        </p:nvSpPr>
        <p:spPr>
          <a:xfrm>
            <a:off x="0" y="0"/>
            <a:ext cx="5376672" cy="953599"/>
          </a:xfrm>
          <a:prstGeom prst="rect">
            <a:avLst/>
          </a:prstGeom>
          <a:solidFill>
            <a:schemeClr val="bg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chemeClr val="tx1"/>
                </a:solidFill>
                <a:latin typeface="Raleway SemiBold" charset="0"/>
                <a:ea typeface="Raleway SemiBold" charset="0"/>
                <a:cs typeface="Raleway SemiBold" charset="0"/>
              </a:rPr>
              <a:t>   Problems to Tackle</a:t>
            </a:r>
          </a:p>
        </p:txBody>
      </p:sp>
      <p:cxnSp>
        <p:nvCxnSpPr>
          <p:cNvPr id="21" name="Straight Arrow Connector 20"/>
          <p:cNvCxnSpPr/>
          <p:nvPr/>
        </p:nvCxnSpPr>
        <p:spPr>
          <a:xfrm flipV="1">
            <a:off x="1623058" y="6280403"/>
            <a:ext cx="8778240" cy="1"/>
          </a:xfrm>
          <a:prstGeom prst="straightConnector1">
            <a:avLst/>
          </a:prstGeom>
          <a:ln w="28575">
            <a:solidFill>
              <a:schemeClr val="bg2"/>
            </a:solidFill>
            <a:tailEnd type="triangle"/>
          </a:ln>
        </p:spPr>
        <p:style>
          <a:lnRef idx="1">
            <a:schemeClr val="dk1"/>
          </a:lnRef>
          <a:fillRef idx="0">
            <a:schemeClr val="dk1"/>
          </a:fillRef>
          <a:effectRef idx="0">
            <a:schemeClr val="dk1"/>
          </a:effectRef>
          <a:fontRef idx="minor">
            <a:schemeClr val="tx1"/>
          </a:fontRef>
        </p:style>
      </p:cxnSp>
      <p:sp>
        <p:nvSpPr>
          <p:cNvPr id="32" name="TextBox 31"/>
          <p:cNvSpPr txBox="1"/>
          <p:nvPr/>
        </p:nvSpPr>
        <p:spPr>
          <a:xfrm>
            <a:off x="10072522" y="6349983"/>
            <a:ext cx="751937" cy="400110"/>
          </a:xfrm>
          <a:prstGeom prst="rect">
            <a:avLst/>
          </a:prstGeom>
          <a:noFill/>
        </p:spPr>
        <p:txBody>
          <a:bodyPr wrap="none" rtlCol="0">
            <a:spAutoFit/>
          </a:bodyPr>
          <a:lstStyle/>
          <a:p>
            <a:r>
              <a:rPr lang="en-US" sz="2000" b="1" dirty="0">
                <a:solidFill>
                  <a:schemeClr val="bg1"/>
                </a:solidFill>
                <a:latin typeface="Avenir Book" charset="0"/>
                <a:ea typeface="Avenir Book" charset="0"/>
                <a:cs typeface="Avenir Book" charset="0"/>
              </a:rPr>
              <a:t>Time</a:t>
            </a:r>
          </a:p>
        </p:txBody>
      </p:sp>
      <p:cxnSp>
        <p:nvCxnSpPr>
          <p:cNvPr id="5" name="Straight Connector 4"/>
          <p:cNvCxnSpPr/>
          <p:nvPr/>
        </p:nvCxnSpPr>
        <p:spPr>
          <a:xfrm>
            <a:off x="4036566" y="3312768"/>
            <a:ext cx="0" cy="2968751"/>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256274" y="3305555"/>
            <a:ext cx="0" cy="2968751"/>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5652514" y="3305554"/>
            <a:ext cx="0" cy="2968751"/>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8103106" y="3305554"/>
            <a:ext cx="0" cy="2968751"/>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9115934" y="3305554"/>
            <a:ext cx="0" cy="2968751"/>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flipH="1" flipV="1">
            <a:off x="1616516" y="5033775"/>
            <a:ext cx="13083" cy="1255770"/>
          </a:xfrm>
          <a:prstGeom prst="straightConnector1">
            <a:avLst/>
          </a:prstGeom>
          <a:ln w="28575">
            <a:solidFill>
              <a:schemeClr val="bg2"/>
            </a:solidFill>
            <a:tailEnd type="triangle"/>
          </a:ln>
        </p:spPr>
        <p:style>
          <a:lnRef idx="1">
            <a:schemeClr val="dk1"/>
          </a:lnRef>
          <a:fillRef idx="0">
            <a:schemeClr val="dk1"/>
          </a:fillRef>
          <a:effectRef idx="0">
            <a:schemeClr val="dk1"/>
          </a:effectRef>
          <a:fontRef idx="minor">
            <a:schemeClr val="tx1"/>
          </a:fontRef>
        </p:style>
      </p:cxnSp>
      <p:sp>
        <p:nvSpPr>
          <p:cNvPr id="40" name="TextBox 39"/>
          <p:cNvSpPr txBox="1"/>
          <p:nvPr/>
        </p:nvSpPr>
        <p:spPr>
          <a:xfrm>
            <a:off x="80770" y="5419674"/>
            <a:ext cx="1410964" cy="400110"/>
          </a:xfrm>
          <a:prstGeom prst="rect">
            <a:avLst/>
          </a:prstGeom>
          <a:noFill/>
        </p:spPr>
        <p:txBody>
          <a:bodyPr wrap="none" rtlCol="0">
            <a:spAutoFit/>
          </a:bodyPr>
          <a:lstStyle/>
          <a:p>
            <a:r>
              <a:rPr lang="en-US" sz="2000" dirty="0">
                <a:solidFill>
                  <a:schemeClr val="bg1"/>
                </a:solidFill>
                <a:latin typeface="Avenir Book" charset="0"/>
                <a:ea typeface="Avenir Book" charset="0"/>
                <a:cs typeface="Avenir Book" charset="0"/>
              </a:rPr>
              <a:t>Bandwidth</a:t>
            </a:r>
          </a:p>
        </p:txBody>
      </p:sp>
      <p:sp>
        <p:nvSpPr>
          <p:cNvPr id="41" name="Freeform 40"/>
          <p:cNvSpPr/>
          <p:nvPr/>
        </p:nvSpPr>
        <p:spPr>
          <a:xfrm>
            <a:off x="1635250" y="5518958"/>
            <a:ext cx="2414016" cy="755350"/>
          </a:xfrm>
          <a:custGeom>
            <a:avLst/>
            <a:gdLst>
              <a:gd name="connsiteX0" fmla="*/ 0 w 2414016"/>
              <a:gd name="connsiteY0" fmla="*/ 718774 h 755350"/>
              <a:gd name="connsiteX1" fmla="*/ 512064 w 2414016"/>
              <a:gd name="connsiteY1" fmla="*/ 5542 h 755350"/>
              <a:gd name="connsiteX2" fmla="*/ 1115568 w 2414016"/>
              <a:gd name="connsiteY2" fmla="*/ 389590 h 755350"/>
              <a:gd name="connsiteX3" fmla="*/ 1883664 w 2414016"/>
              <a:gd name="connsiteY3" fmla="*/ 426166 h 755350"/>
              <a:gd name="connsiteX4" fmla="*/ 2414016 w 2414016"/>
              <a:gd name="connsiteY4" fmla="*/ 755350 h 755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4016" h="755350">
                <a:moveTo>
                  <a:pt x="0" y="718774"/>
                </a:moveTo>
                <a:cubicBezTo>
                  <a:pt x="163068" y="389590"/>
                  <a:pt x="326136" y="60406"/>
                  <a:pt x="512064" y="5542"/>
                </a:cubicBezTo>
                <a:cubicBezTo>
                  <a:pt x="697992" y="-49322"/>
                  <a:pt x="886968" y="319486"/>
                  <a:pt x="1115568" y="389590"/>
                </a:cubicBezTo>
                <a:cubicBezTo>
                  <a:pt x="1344168" y="459694"/>
                  <a:pt x="1667256" y="365206"/>
                  <a:pt x="1883664" y="426166"/>
                </a:cubicBezTo>
                <a:cubicBezTo>
                  <a:pt x="2100072" y="487126"/>
                  <a:pt x="2362200" y="712678"/>
                  <a:pt x="2414016" y="755350"/>
                </a:cubicBezTo>
              </a:path>
            </a:pathLst>
          </a:cu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reeform 43"/>
          <p:cNvSpPr/>
          <p:nvPr/>
        </p:nvSpPr>
        <p:spPr>
          <a:xfrm>
            <a:off x="5274562" y="5049012"/>
            <a:ext cx="384048" cy="1225296"/>
          </a:xfrm>
          <a:custGeom>
            <a:avLst/>
            <a:gdLst>
              <a:gd name="connsiteX0" fmla="*/ 0 w 384048"/>
              <a:gd name="connsiteY0" fmla="*/ 1207008 h 1225296"/>
              <a:gd name="connsiteX1" fmla="*/ 164592 w 384048"/>
              <a:gd name="connsiteY1" fmla="*/ 0 h 1225296"/>
              <a:gd name="connsiteX2" fmla="*/ 384048 w 384048"/>
              <a:gd name="connsiteY2" fmla="*/ 1225296 h 1225296"/>
            </a:gdLst>
            <a:ahLst/>
            <a:cxnLst>
              <a:cxn ang="0">
                <a:pos x="connsiteX0" y="connsiteY0"/>
              </a:cxn>
              <a:cxn ang="0">
                <a:pos x="connsiteX1" y="connsiteY1"/>
              </a:cxn>
              <a:cxn ang="0">
                <a:pos x="connsiteX2" y="connsiteY2"/>
              </a:cxn>
            </a:cxnLst>
            <a:rect l="l" t="t" r="r" b="b"/>
            <a:pathLst>
              <a:path w="384048" h="1225296">
                <a:moveTo>
                  <a:pt x="0" y="1207008"/>
                </a:moveTo>
                <a:lnTo>
                  <a:pt x="164592" y="0"/>
                </a:lnTo>
                <a:lnTo>
                  <a:pt x="384048" y="1225296"/>
                </a:lnTo>
              </a:path>
            </a:pathLst>
          </a:cu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6" name="Straight Connector 45"/>
          <p:cNvCxnSpPr>
            <a:stCxn id="44" idx="2"/>
          </p:cNvCxnSpPr>
          <p:nvPr/>
        </p:nvCxnSpPr>
        <p:spPr>
          <a:xfrm flipV="1">
            <a:off x="5658610" y="6274305"/>
            <a:ext cx="2450592" cy="3"/>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48" name="Freeform 47"/>
          <p:cNvSpPr/>
          <p:nvPr/>
        </p:nvSpPr>
        <p:spPr>
          <a:xfrm>
            <a:off x="8109202" y="5612172"/>
            <a:ext cx="1005840" cy="669347"/>
          </a:xfrm>
          <a:custGeom>
            <a:avLst/>
            <a:gdLst>
              <a:gd name="connsiteX0" fmla="*/ 0 w 1005840"/>
              <a:gd name="connsiteY0" fmla="*/ 625560 h 669347"/>
              <a:gd name="connsiteX1" fmla="*/ 329184 w 1005840"/>
              <a:gd name="connsiteY1" fmla="*/ 3768 h 669347"/>
              <a:gd name="connsiteX2" fmla="*/ 621792 w 1005840"/>
              <a:gd name="connsiteY2" fmla="*/ 369528 h 669347"/>
              <a:gd name="connsiteX3" fmla="*/ 877824 w 1005840"/>
              <a:gd name="connsiteY3" fmla="*/ 460968 h 669347"/>
              <a:gd name="connsiteX4" fmla="*/ 914400 w 1005840"/>
              <a:gd name="connsiteY4" fmla="*/ 552408 h 669347"/>
              <a:gd name="connsiteX5" fmla="*/ 1005840 w 1005840"/>
              <a:gd name="connsiteY5" fmla="*/ 662136 h 669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5840" h="669347">
                <a:moveTo>
                  <a:pt x="0" y="625560"/>
                </a:moveTo>
                <a:cubicBezTo>
                  <a:pt x="112776" y="336000"/>
                  <a:pt x="225552" y="46440"/>
                  <a:pt x="329184" y="3768"/>
                </a:cubicBezTo>
                <a:cubicBezTo>
                  <a:pt x="432816" y="-38904"/>
                  <a:pt x="530352" y="293328"/>
                  <a:pt x="621792" y="369528"/>
                </a:cubicBezTo>
                <a:cubicBezTo>
                  <a:pt x="713232" y="445728"/>
                  <a:pt x="829056" y="430488"/>
                  <a:pt x="877824" y="460968"/>
                </a:cubicBezTo>
                <a:cubicBezTo>
                  <a:pt x="926592" y="491448"/>
                  <a:pt x="893064" y="518880"/>
                  <a:pt x="914400" y="552408"/>
                </a:cubicBezTo>
                <a:cubicBezTo>
                  <a:pt x="935736" y="585936"/>
                  <a:pt x="899160" y="698712"/>
                  <a:pt x="1005840" y="662136"/>
                </a:cubicBezTo>
              </a:path>
            </a:pathLst>
          </a:cu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3" name="Straight Connector 42"/>
          <p:cNvCxnSpPr/>
          <p:nvPr/>
        </p:nvCxnSpPr>
        <p:spPr>
          <a:xfrm>
            <a:off x="4049266" y="6274305"/>
            <a:ext cx="1200913" cy="0"/>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sp>
        <p:nvSpPr>
          <p:cNvPr id="65" name="Rectangle 64"/>
          <p:cNvSpPr/>
          <p:nvPr/>
        </p:nvSpPr>
        <p:spPr>
          <a:xfrm>
            <a:off x="1616516" y="2243325"/>
            <a:ext cx="2450592" cy="438912"/>
          </a:xfrm>
          <a:prstGeom prst="rect">
            <a:avLst/>
          </a:prstGeom>
          <a:solidFill>
            <a:schemeClr val="accent5"/>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66" name="Rectangle 65"/>
          <p:cNvSpPr/>
          <p:nvPr/>
        </p:nvSpPr>
        <p:spPr>
          <a:xfrm>
            <a:off x="4047829" y="2242956"/>
            <a:ext cx="402336" cy="438913"/>
          </a:xfrm>
          <a:prstGeom prst="rect">
            <a:avLst/>
          </a:prstGeom>
          <a:solidFill>
            <a:schemeClr val="accent5"/>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67" name="Rectangle 66"/>
          <p:cNvSpPr/>
          <p:nvPr/>
        </p:nvSpPr>
        <p:spPr>
          <a:xfrm>
            <a:off x="4450165" y="2242956"/>
            <a:ext cx="1006732" cy="438916"/>
          </a:xfrm>
          <a:prstGeom prst="rect">
            <a:avLst/>
          </a:prstGeom>
          <a:solidFill>
            <a:schemeClr val="accent5"/>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68" name="Rectangle 67"/>
          <p:cNvSpPr/>
          <p:nvPr/>
        </p:nvSpPr>
        <p:spPr>
          <a:xfrm>
            <a:off x="5921630" y="2242957"/>
            <a:ext cx="1207008" cy="438913"/>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69" name="Rectangle 68"/>
          <p:cNvSpPr/>
          <p:nvPr/>
        </p:nvSpPr>
        <p:spPr>
          <a:xfrm>
            <a:off x="7128638" y="2243325"/>
            <a:ext cx="2450592" cy="438912"/>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70" name="TextBox 69"/>
          <p:cNvSpPr txBox="1"/>
          <p:nvPr/>
        </p:nvSpPr>
        <p:spPr>
          <a:xfrm>
            <a:off x="1759977" y="2262091"/>
            <a:ext cx="3618298" cy="338554"/>
          </a:xfrm>
          <a:prstGeom prst="rect">
            <a:avLst/>
          </a:prstGeom>
          <a:noFill/>
        </p:spPr>
        <p:txBody>
          <a:bodyPr wrap="none" rtlCol="0">
            <a:spAutoFit/>
          </a:bodyPr>
          <a:lstStyle/>
          <a:p>
            <a:r>
              <a:rPr lang="en-US" sz="1600" dirty="0">
                <a:solidFill>
                  <a:schemeClr val="bg1"/>
                </a:solidFill>
                <a:latin typeface="Lato Light" charset="0"/>
                <a:ea typeface="Lato Light" charset="0"/>
                <a:cs typeface="Lato Light" charset="0"/>
              </a:rPr>
              <a:t>Worst number of memory transactions</a:t>
            </a:r>
          </a:p>
        </p:txBody>
      </p:sp>
      <p:sp>
        <p:nvSpPr>
          <p:cNvPr id="71" name="TextBox 70"/>
          <p:cNvSpPr txBox="1"/>
          <p:nvPr/>
        </p:nvSpPr>
        <p:spPr>
          <a:xfrm>
            <a:off x="6012178" y="2283634"/>
            <a:ext cx="3474028" cy="338554"/>
          </a:xfrm>
          <a:prstGeom prst="rect">
            <a:avLst/>
          </a:prstGeom>
          <a:noFill/>
        </p:spPr>
        <p:txBody>
          <a:bodyPr wrap="none" rtlCol="0">
            <a:spAutoFit/>
          </a:bodyPr>
          <a:lstStyle/>
          <a:p>
            <a:r>
              <a:rPr lang="en-US" sz="1600" dirty="0">
                <a:solidFill>
                  <a:schemeClr val="bg1"/>
                </a:solidFill>
                <a:latin typeface="Lato Light" charset="0"/>
                <a:ea typeface="Lato Light" charset="0"/>
                <a:cs typeface="Lato Light" charset="0"/>
              </a:rPr>
              <a:t>Worst-case CPU-only execution time</a:t>
            </a:r>
          </a:p>
        </p:txBody>
      </p:sp>
      <p:pic>
        <p:nvPicPr>
          <p:cNvPr id="42" name="Picture 4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12582" y="0"/>
            <a:ext cx="879418" cy="6155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1013343440"/>
      </p:ext>
    </p:extLst>
  </p:cSld>
  <p:clrMapOvr>
    <a:masterClrMapping/>
  </p:clrMapOvr>
  <mc:AlternateContent xmlns:mc="http://schemas.openxmlformats.org/markup-compatibility/2006" xmlns:p14="http://schemas.microsoft.com/office/powerpoint/2010/main">
    <mc:Choice Requires="p14">
      <p:transition spd="slow" p14:dur="2000" advTm="4653"/>
    </mc:Choice>
    <mc:Fallback xmlns="">
      <p:transition spd="slow" advTm="465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5"/>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ipe(left)">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up)">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9"/>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22"/>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wipe(left)">
                                      <p:cBhvr>
                                        <p:cTn id="36" dur="500"/>
                                        <p:tgtEl>
                                          <p:spTgt spid="15"/>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1" fill="hold" nodeType="clickEffect">
                                  <p:stCondLst>
                                    <p:cond delay="0"/>
                                  </p:stCondLst>
                                  <p:childTnLst>
                                    <p:set>
                                      <p:cBhvr>
                                        <p:cTn id="40" dur="1" fill="hold">
                                          <p:stCondLst>
                                            <p:cond delay="0"/>
                                          </p:stCondLst>
                                        </p:cTn>
                                        <p:tgtEl>
                                          <p:spTgt spid="34"/>
                                        </p:tgtEl>
                                        <p:attrNameLst>
                                          <p:attrName>style.visibility</p:attrName>
                                        </p:attrNameLst>
                                      </p:cBhvr>
                                      <p:to>
                                        <p:strVal val="visible"/>
                                      </p:to>
                                    </p:set>
                                    <p:animEffect transition="in" filter="wipe(up)">
                                      <p:cBhvr>
                                        <p:cTn id="41" dur="500"/>
                                        <p:tgtEl>
                                          <p:spTgt spid="34"/>
                                        </p:tgtEl>
                                      </p:cBhvr>
                                    </p:animEffec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23"/>
                                        </p:tgtEl>
                                        <p:attrNameLst>
                                          <p:attrName>style.visibility</p:attrName>
                                        </p:attrNameLst>
                                      </p:cBhvr>
                                      <p:to>
                                        <p:strVal val="visible"/>
                                      </p:to>
                                    </p:set>
                                  </p:childTnLst>
                                </p:cTn>
                              </p:par>
                              <p:par>
                                <p:cTn id="46" presetID="1" presetClass="entr" presetSubtype="0" fill="hold" grpId="0" nodeType="withEffect">
                                  <p:stCondLst>
                                    <p:cond delay="0"/>
                                  </p:stCondLst>
                                  <p:childTnLst>
                                    <p:set>
                                      <p:cBhvr>
                                        <p:cTn id="47" dur="1" fill="hold">
                                          <p:stCondLst>
                                            <p:cond delay="0"/>
                                          </p:stCondLst>
                                        </p:cTn>
                                        <p:tgtEl>
                                          <p:spTgt spid="20"/>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wipe(left)">
                                      <p:cBhvr>
                                        <p:cTn id="52" dur="500"/>
                                        <p:tgtEl>
                                          <p:spTgt spid="17"/>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1" fill="hold" nodeType="clickEffect">
                                  <p:stCondLst>
                                    <p:cond delay="0"/>
                                  </p:stCondLst>
                                  <p:childTnLst>
                                    <p:set>
                                      <p:cBhvr>
                                        <p:cTn id="56" dur="1" fill="hold">
                                          <p:stCondLst>
                                            <p:cond delay="0"/>
                                          </p:stCondLst>
                                        </p:cTn>
                                        <p:tgtEl>
                                          <p:spTgt spid="35"/>
                                        </p:tgtEl>
                                        <p:attrNameLst>
                                          <p:attrName>style.visibility</p:attrName>
                                        </p:attrNameLst>
                                      </p:cBhvr>
                                      <p:to>
                                        <p:strVal val="visible"/>
                                      </p:to>
                                    </p:set>
                                    <p:animEffect transition="in" filter="wipe(up)">
                                      <p:cBhvr>
                                        <p:cTn id="57" dur="500"/>
                                        <p:tgtEl>
                                          <p:spTgt spid="35"/>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16"/>
                                        </p:tgtEl>
                                        <p:attrNameLst>
                                          <p:attrName>style.visibility</p:attrName>
                                        </p:attrNameLst>
                                      </p:cBhvr>
                                      <p:to>
                                        <p:strVal val="visible"/>
                                      </p:to>
                                    </p:set>
                                    <p:animEffect transition="in" filter="wipe(left)">
                                      <p:cBhvr>
                                        <p:cTn id="62" dur="500"/>
                                        <p:tgtEl>
                                          <p:spTgt spid="16"/>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1" fill="hold" nodeType="clickEffect">
                                  <p:stCondLst>
                                    <p:cond delay="0"/>
                                  </p:stCondLst>
                                  <p:childTnLst>
                                    <p:set>
                                      <p:cBhvr>
                                        <p:cTn id="66" dur="1" fill="hold">
                                          <p:stCondLst>
                                            <p:cond delay="0"/>
                                          </p:stCondLst>
                                        </p:cTn>
                                        <p:tgtEl>
                                          <p:spTgt spid="37"/>
                                        </p:tgtEl>
                                        <p:attrNameLst>
                                          <p:attrName>style.visibility</p:attrName>
                                        </p:attrNameLst>
                                      </p:cBhvr>
                                      <p:to>
                                        <p:strVal val="visible"/>
                                      </p:to>
                                    </p:set>
                                    <p:animEffect transition="in" filter="wipe(up)">
                                      <p:cBhvr>
                                        <p:cTn id="67" dur="500"/>
                                        <p:tgtEl>
                                          <p:spTgt spid="37"/>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26"/>
                                        </p:tgtEl>
                                        <p:attrNameLst>
                                          <p:attrName>style.visibility</p:attrName>
                                        </p:attrNameLst>
                                      </p:cBhvr>
                                      <p:to>
                                        <p:strVal val="visible"/>
                                      </p:to>
                                    </p:set>
                                    <p:animEffect transition="in" filter="wipe(left)">
                                      <p:cBhvr>
                                        <p:cTn id="72" dur="500"/>
                                        <p:tgtEl>
                                          <p:spTgt spid="26"/>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1" fill="hold" nodeType="clickEffect">
                                  <p:stCondLst>
                                    <p:cond delay="0"/>
                                  </p:stCondLst>
                                  <p:childTnLst>
                                    <p:set>
                                      <p:cBhvr>
                                        <p:cTn id="76" dur="1" fill="hold">
                                          <p:stCondLst>
                                            <p:cond delay="0"/>
                                          </p:stCondLst>
                                        </p:cTn>
                                        <p:tgtEl>
                                          <p:spTgt spid="38"/>
                                        </p:tgtEl>
                                        <p:attrNameLst>
                                          <p:attrName>style.visibility</p:attrName>
                                        </p:attrNameLst>
                                      </p:cBhvr>
                                      <p:to>
                                        <p:strVal val="visible"/>
                                      </p:to>
                                    </p:set>
                                    <p:animEffect transition="in" filter="wipe(up)">
                                      <p:cBhvr>
                                        <p:cTn id="77" dur="500"/>
                                        <p:tgtEl>
                                          <p:spTgt spid="38"/>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nodeType="clickEffect">
                                  <p:stCondLst>
                                    <p:cond delay="0"/>
                                  </p:stCondLst>
                                  <p:childTnLst>
                                    <p:set>
                                      <p:cBhvr>
                                        <p:cTn id="81" dur="1" fill="hold">
                                          <p:stCondLst>
                                            <p:cond delay="0"/>
                                          </p:stCondLst>
                                        </p:cTn>
                                        <p:tgtEl>
                                          <p:spTgt spid="21"/>
                                        </p:tgtEl>
                                        <p:attrNameLst>
                                          <p:attrName>style.visibility</p:attrName>
                                        </p:attrNameLst>
                                      </p:cBhvr>
                                      <p:to>
                                        <p:strVal val="visible"/>
                                      </p:to>
                                    </p:set>
                                    <p:animEffect transition="in" filter="wipe(left)">
                                      <p:cBhvr>
                                        <p:cTn id="82" dur="500"/>
                                        <p:tgtEl>
                                          <p:spTgt spid="21"/>
                                        </p:tgtEl>
                                      </p:cBhvr>
                                    </p:animEffec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32"/>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40"/>
                                        </p:tgtEl>
                                        <p:attrNameLst>
                                          <p:attrName>style.visibility</p:attrName>
                                        </p:attrNameLst>
                                      </p:cBhvr>
                                      <p:to>
                                        <p:strVal val="visible"/>
                                      </p:to>
                                    </p:set>
                                  </p:childTnLst>
                                </p:cTn>
                              </p:par>
                              <p:par>
                                <p:cTn id="91" presetID="22" presetClass="entr" presetSubtype="4" fill="hold" nodeType="withEffect">
                                  <p:stCondLst>
                                    <p:cond delay="0"/>
                                  </p:stCondLst>
                                  <p:childTnLst>
                                    <p:set>
                                      <p:cBhvr>
                                        <p:cTn id="92" dur="1" fill="hold">
                                          <p:stCondLst>
                                            <p:cond delay="0"/>
                                          </p:stCondLst>
                                        </p:cTn>
                                        <p:tgtEl>
                                          <p:spTgt spid="39"/>
                                        </p:tgtEl>
                                        <p:attrNameLst>
                                          <p:attrName>style.visibility</p:attrName>
                                        </p:attrNameLst>
                                      </p:cBhvr>
                                      <p:to>
                                        <p:strVal val="visible"/>
                                      </p:to>
                                    </p:set>
                                    <p:animEffect transition="in" filter="wipe(down)">
                                      <p:cBhvr>
                                        <p:cTn id="93" dur="500"/>
                                        <p:tgtEl>
                                          <p:spTgt spid="39"/>
                                        </p:tgtEl>
                                      </p:cBhvr>
                                    </p:animEffect>
                                  </p:childTnLst>
                                </p:cTn>
                              </p:par>
                            </p:childTnLst>
                          </p:cTn>
                        </p:par>
                      </p:childTnLst>
                    </p:cTn>
                  </p:par>
                  <p:par>
                    <p:cTn id="94" fill="hold">
                      <p:stCondLst>
                        <p:cond delay="indefinite"/>
                      </p:stCondLst>
                      <p:childTnLst>
                        <p:par>
                          <p:cTn id="95" fill="hold">
                            <p:stCondLst>
                              <p:cond delay="0"/>
                            </p:stCondLst>
                            <p:childTnLst>
                              <p:par>
                                <p:cTn id="96" presetID="22" presetClass="entr" presetSubtype="8" fill="hold" grpId="0" nodeType="clickEffect">
                                  <p:stCondLst>
                                    <p:cond delay="0"/>
                                  </p:stCondLst>
                                  <p:childTnLst>
                                    <p:set>
                                      <p:cBhvr>
                                        <p:cTn id="97" dur="1" fill="hold">
                                          <p:stCondLst>
                                            <p:cond delay="0"/>
                                          </p:stCondLst>
                                        </p:cTn>
                                        <p:tgtEl>
                                          <p:spTgt spid="41"/>
                                        </p:tgtEl>
                                        <p:attrNameLst>
                                          <p:attrName>style.visibility</p:attrName>
                                        </p:attrNameLst>
                                      </p:cBhvr>
                                      <p:to>
                                        <p:strVal val="visible"/>
                                      </p:to>
                                    </p:set>
                                    <p:animEffect transition="in" filter="wipe(left)">
                                      <p:cBhvr>
                                        <p:cTn id="98" dur="500"/>
                                        <p:tgtEl>
                                          <p:spTgt spid="41"/>
                                        </p:tgtEl>
                                      </p:cBhvr>
                                    </p:animEffect>
                                  </p:childTnLst>
                                </p:cTn>
                              </p:par>
                            </p:childTnLst>
                          </p:cTn>
                        </p:par>
                      </p:childTnLst>
                    </p:cTn>
                  </p:par>
                  <p:par>
                    <p:cTn id="99" fill="hold">
                      <p:stCondLst>
                        <p:cond delay="indefinite"/>
                      </p:stCondLst>
                      <p:childTnLst>
                        <p:par>
                          <p:cTn id="100" fill="hold">
                            <p:stCondLst>
                              <p:cond delay="0"/>
                            </p:stCondLst>
                            <p:childTnLst>
                              <p:par>
                                <p:cTn id="101" presetID="22" presetClass="entr" presetSubtype="8" fill="hold" nodeType="clickEffect">
                                  <p:stCondLst>
                                    <p:cond delay="0"/>
                                  </p:stCondLst>
                                  <p:childTnLst>
                                    <p:set>
                                      <p:cBhvr>
                                        <p:cTn id="102" dur="1" fill="hold">
                                          <p:stCondLst>
                                            <p:cond delay="0"/>
                                          </p:stCondLst>
                                        </p:cTn>
                                        <p:tgtEl>
                                          <p:spTgt spid="43"/>
                                        </p:tgtEl>
                                        <p:attrNameLst>
                                          <p:attrName>style.visibility</p:attrName>
                                        </p:attrNameLst>
                                      </p:cBhvr>
                                      <p:to>
                                        <p:strVal val="visible"/>
                                      </p:to>
                                    </p:set>
                                    <p:animEffect transition="in" filter="wipe(left)">
                                      <p:cBhvr>
                                        <p:cTn id="103" dur="500"/>
                                        <p:tgtEl>
                                          <p:spTgt spid="43"/>
                                        </p:tgtEl>
                                      </p:cBhvr>
                                    </p:animEffect>
                                  </p:childTnLst>
                                </p:cTn>
                              </p:par>
                            </p:childTnLst>
                          </p:cTn>
                        </p:par>
                      </p:childTnLst>
                    </p:cTn>
                  </p:par>
                  <p:par>
                    <p:cTn id="104" fill="hold">
                      <p:stCondLst>
                        <p:cond delay="indefinite"/>
                      </p:stCondLst>
                      <p:childTnLst>
                        <p:par>
                          <p:cTn id="105" fill="hold">
                            <p:stCondLst>
                              <p:cond delay="0"/>
                            </p:stCondLst>
                            <p:childTnLst>
                              <p:par>
                                <p:cTn id="106" presetID="22" presetClass="entr" presetSubtype="8" fill="hold" grpId="0" nodeType="clickEffect">
                                  <p:stCondLst>
                                    <p:cond delay="0"/>
                                  </p:stCondLst>
                                  <p:childTnLst>
                                    <p:set>
                                      <p:cBhvr>
                                        <p:cTn id="107" dur="1" fill="hold">
                                          <p:stCondLst>
                                            <p:cond delay="0"/>
                                          </p:stCondLst>
                                        </p:cTn>
                                        <p:tgtEl>
                                          <p:spTgt spid="44"/>
                                        </p:tgtEl>
                                        <p:attrNameLst>
                                          <p:attrName>style.visibility</p:attrName>
                                        </p:attrNameLst>
                                      </p:cBhvr>
                                      <p:to>
                                        <p:strVal val="visible"/>
                                      </p:to>
                                    </p:set>
                                    <p:animEffect transition="in" filter="wipe(left)">
                                      <p:cBhvr>
                                        <p:cTn id="108" dur="500"/>
                                        <p:tgtEl>
                                          <p:spTgt spid="44"/>
                                        </p:tgtEl>
                                      </p:cBhvr>
                                    </p:animEffect>
                                  </p:childTnLst>
                                </p:cTn>
                              </p:par>
                            </p:childTnLst>
                          </p:cTn>
                        </p:par>
                      </p:childTnLst>
                    </p:cTn>
                  </p:par>
                  <p:par>
                    <p:cTn id="109" fill="hold">
                      <p:stCondLst>
                        <p:cond delay="indefinite"/>
                      </p:stCondLst>
                      <p:childTnLst>
                        <p:par>
                          <p:cTn id="110" fill="hold">
                            <p:stCondLst>
                              <p:cond delay="0"/>
                            </p:stCondLst>
                            <p:childTnLst>
                              <p:par>
                                <p:cTn id="111" presetID="22" presetClass="entr" presetSubtype="8" fill="hold" nodeType="clickEffect">
                                  <p:stCondLst>
                                    <p:cond delay="0"/>
                                  </p:stCondLst>
                                  <p:childTnLst>
                                    <p:set>
                                      <p:cBhvr>
                                        <p:cTn id="112" dur="1" fill="hold">
                                          <p:stCondLst>
                                            <p:cond delay="0"/>
                                          </p:stCondLst>
                                        </p:cTn>
                                        <p:tgtEl>
                                          <p:spTgt spid="46"/>
                                        </p:tgtEl>
                                        <p:attrNameLst>
                                          <p:attrName>style.visibility</p:attrName>
                                        </p:attrNameLst>
                                      </p:cBhvr>
                                      <p:to>
                                        <p:strVal val="visible"/>
                                      </p:to>
                                    </p:set>
                                    <p:animEffect transition="in" filter="wipe(left)">
                                      <p:cBhvr>
                                        <p:cTn id="113" dur="500"/>
                                        <p:tgtEl>
                                          <p:spTgt spid="46"/>
                                        </p:tgtEl>
                                      </p:cBhvr>
                                    </p:animEffect>
                                  </p:childTnLst>
                                </p:cTn>
                              </p:par>
                            </p:childTnLst>
                          </p:cTn>
                        </p:par>
                      </p:childTnLst>
                    </p:cTn>
                  </p:par>
                  <p:par>
                    <p:cTn id="114" fill="hold">
                      <p:stCondLst>
                        <p:cond delay="indefinite"/>
                      </p:stCondLst>
                      <p:childTnLst>
                        <p:par>
                          <p:cTn id="115" fill="hold">
                            <p:stCondLst>
                              <p:cond delay="0"/>
                            </p:stCondLst>
                            <p:childTnLst>
                              <p:par>
                                <p:cTn id="116" presetID="22" presetClass="entr" presetSubtype="8" fill="hold" grpId="0" nodeType="clickEffect">
                                  <p:stCondLst>
                                    <p:cond delay="0"/>
                                  </p:stCondLst>
                                  <p:childTnLst>
                                    <p:set>
                                      <p:cBhvr>
                                        <p:cTn id="117" dur="1" fill="hold">
                                          <p:stCondLst>
                                            <p:cond delay="0"/>
                                          </p:stCondLst>
                                        </p:cTn>
                                        <p:tgtEl>
                                          <p:spTgt spid="48"/>
                                        </p:tgtEl>
                                        <p:attrNameLst>
                                          <p:attrName>style.visibility</p:attrName>
                                        </p:attrNameLst>
                                      </p:cBhvr>
                                      <p:to>
                                        <p:strVal val="visible"/>
                                      </p:to>
                                    </p:set>
                                    <p:animEffect transition="in" filter="wipe(left)">
                                      <p:cBhvr>
                                        <p:cTn id="118" dur="500"/>
                                        <p:tgtEl>
                                          <p:spTgt spid="48"/>
                                        </p:tgtEl>
                                      </p:cBhvr>
                                    </p:animEffect>
                                  </p:childTnLst>
                                </p:cTn>
                              </p:par>
                            </p:childTnLst>
                          </p:cTn>
                        </p:par>
                      </p:childTnLst>
                    </p:cTn>
                  </p:par>
                  <p:par>
                    <p:cTn id="119" fill="hold">
                      <p:stCondLst>
                        <p:cond delay="indefinite"/>
                      </p:stCondLst>
                      <p:childTnLst>
                        <p:par>
                          <p:cTn id="120" fill="hold">
                            <p:stCondLst>
                              <p:cond delay="0"/>
                            </p:stCondLst>
                            <p:childTnLst>
                              <p:par>
                                <p:cTn id="121" presetID="22" presetClass="entr" presetSubtype="8" fill="hold" grpId="0" nodeType="clickEffect">
                                  <p:stCondLst>
                                    <p:cond delay="0"/>
                                  </p:stCondLst>
                                  <p:childTnLst>
                                    <p:set>
                                      <p:cBhvr>
                                        <p:cTn id="122" dur="1" fill="hold">
                                          <p:stCondLst>
                                            <p:cond delay="0"/>
                                          </p:stCondLst>
                                        </p:cTn>
                                        <p:tgtEl>
                                          <p:spTgt spid="65"/>
                                        </p:tgtEl>
                                        <p:attrNameLst>
                                          <p:attrName>style.visibility</p:attrName>
                                        </p:attrNameLst>
                                      </p:cBhvr>
                                      <p:to>
                                        <p:strVal val="visible"/>
                                      </p:to>
                                    </p:set>
                                    <p:animEffect transition="in" filter="wipe(left)">
                                      <p:cBhvr>
                                        <p:cTn id="123" dur="500"/>
                                        <p:tgtEl>
                                          <p:spTgt spid="65"/>
                                        </p:tgtEl>
                                      </p:cBhvr>
                                    </p:animEffect>
                                  </p:childTnLst>
                                </p:cTn>
                              </p:par>
                            </p:childTnLst>
                          </p:cTn>
                        </p:par>
                      </p:childTnLst>
                    </p:cTn>
                  </p:par>
                  <p:par>
                    <p:cTn id="124" fill="hold">
                      <p:stCondLst>
                        <p:cond delay="indefinite"/>
                      </p:stCondLst>
                      <p:childTnLst>
                        <p:par>
                          <p:cTn id="125" fill="hold">
                            <p:stCondLst>
                              <p:cond delay="0"/>
                            </p:stCondLst>
                            <p:childTnLst>
                              <p:par>
                                <p:cTn id="126" presetID="22" presetClass="entr" presetSubtype="8" fill="hold" grpId="0" nodeType="clickEffect">
                                  <p:stCondLst>
                                    <p:cond delay="0"/>
                                  </p:stCondLst>
                                  <p:childTnLst>
                                    <p:set>
                                      <p:cBhvr>
                                        <p:cTn id="127" dur="1" fill="hold">
                                          <p:stCondLst>
                                            <p:cond delay="0"/>
                                          </p:stCondLst>
                                        </p:cTn>
                                        <p:tgtEl>
                                          <p:spTgt spid="66"/>
                                        </p:tgtEl>
                                        <p:attrNameLst>
                                          <p:attrName>style.visibility</p:attrName>
                                        </p:attrNameLst>
                                      </p:cBhvr>
                                      <p:to>
                                        <p:strVal val="visible"/>
                                      </p:to>
                                    </p:set>
                                    <p:animEffect transition="in" filter="wipe(left)">
                                      <p:cBhvr>
                                        <p:cTn id="128" dur="500"/>
                                        <p:tgtEl>
                                          <p:spTgt spid="66"/>
                                        </p:tgtEl>
                                      </p:cBhvr>
                                    </p:animEffect>
                                  </p:childTnLst>
                                </p:cTn>
                              </p:par>
                            </p:childTnLst>
                          </p:cTn>
                        </p:par>
                      </p:childTnLst>
                    </p:cTn>
                  </p:par>
                  <p:par>
                    <p:cTn id="129" fill="hold">
                      <p:stCondLst>
                        <p:cond delay="indefinite"/>
                      </p:stCondLst>
                      <p:childTnLst>
                        <p:par>
                          <p:cTn id="130" fill="hold">
                            <p:stCondLst>
                              <p:cond delay="0"/>
                            </p:stCondLst>
                            <p:childTnLst>
                              <p:par>
                                <p:cTn id="131" presetID="22" presetClass="entr" presetSubtype="8" fill="hold" grpId="0" nodeType="clickEffect">
                                  <p:stCondLst>
                                    <p:cond delay="0"/>
                                  </p:stCondLst>
                                  <p:childTnLst>
                                    <p:set>
                                      <p:cBhvr>
                                        <p:cTn id="132" dur="1" fill="hold">
                                          <p:stCondLst>
                                            <p:cond delay="0"/>
                                          </p:stCondLst>
                                        </p:cTn>
                                        <p:tgtEl>
                                          <p:spTgt spid="67"/>
                                        </p:tgtEl>
                                        <p:attrNameLst>
                                          <p:attrName>style.visibility</p:attrName>
                                        </p:attrNameLst>
                                      </p:cBhvr>
                                      <p:to>
                                        <p:strVal val="visible"/>
                                      </p:to>
                                    </p:set>
                                    <p:animEffect transition="in" filter="wipe(left)">
                                      <p:cBhvr>
                                        <p:cTn id="133" dur="500"/>
                                        <p:tgtEl>
                                          <p:spTgt spid="67"/>
                                        </p:tgtEl>
                                      </p:cBhvr>
                                    </p:animEffect>
                                  </p:childTnLst>
                                </p:cTn>
                              </p:par>
                            </p:childTnLst>
                          </p:cTn>
                        </p:par>
                      </p:childTnLst>
                    </p:cTn>
                  </p:par>
                  <p:par>
                    <p:cTn id="134" fill="hold">
                      <p:stCondLst>
                        <p:cond delay="indefinite"/>
                      </p:stCondLst>
                      <p:childTnLst>
                        <p:par>
                          <p:cTn id="135" fill="hold">
                            <p:stCondLst>
                              <p:cond delay="0"/>
                            </p:stCondLst>
                            <p:childTnLst>
                              <p:par>
                                <p:cTn id="136" presetID="1" presetClass="entr" presetSubtype="0" fill="hold" grpId="0" nodeType="clickEffect">
                                  <p:stCondLst>
                                    <p:cond delay="0"/>
                                  </p:stCondLst>
                                  <p:childTnLst>
                                    <p:set>
                                      <p:cBhvr>
                                        <p:cTn id="137" dur="1" fill="hold">
                                          <p:stCondLst>
                                            <p:cond delay="0"/>
                                          </p:stCondLst>
                                        </p:cTn>
                                        <p:tgtEl>
                                          <p:spTgt spid="70"/>
                                        </p:tgtEl>
                                        <p:attrNameLst>
                                          <p:attrName>style.visibility</p:attrName>
                                        </p:attrNameLst>
                                      </p:cBhvr>
                                      <p:to>
                                        <p:strVal val="visible"/>
                                      </p:to>
                                    </p:set>
                                  </p:childTnLst>
                                </p:cTn>
                              </p:par>
                            </p:childTnLst>
                          </p:cTn>
                        </p:par>
                      </p:childTnLst>
                    </p:cTn>
                  </p:par>
                  <p:par>
                    <p:cTn id="138" fill="hold">
                      <p:stCondLst>
                        <p:cond delay="indefinite"/>
                      </p:stCondLst>
                      <p:childTnLst>
                        <p:par>
                          <p:cTn id="139" fill="hold">
                            <p:stCondLst>
                              <p:cond delay="0"/>
                            </p:stCondLst>
                            <p:childTnLst>
                              <p:par>
                                <p:cTn id="140" presetID="22" presetClass="entr" presetSubtype="8" fill="hold" grpId="0" nodeType="clickEffect">
                                  <p:stCondLst>
                                    <p:cond delay="0"/>
                                  </p:stCondLst>
                                  <p:childTnLst>
                                    <p:set>
                                      <p:cBhvr>
                                        <p:cTn id="141" dur="1" fill="hold">
                                          <p:stCondLst>
                                            <p:cond delay="0"/>
                                          </p:stCondLst>
                                        </p:cTn>
                                        <p:tgtEl>
                                          <p:spTgt spid="68"/>
                                        </p:tgtEl>
                                        <p:attrNameLst>
                                          <p:attrName>style.visibility</p:attrName>
                                        </p:attrNameLst>
                                      </p:cBhvr>
                                      <p:to>
                                        <p:strVal val="visible"/>
                                      </p:to>
                                    </p:set>
                                    <p:animEffect transition="in" filter="wipe(left)">
                                      <p:cBhvr>
                                        <p:cTn id="142" dur="500"/>
                                        <p:tgtEl>
                                          <p:spTgt spid="68"/>
                                        </p:tgtEl>
                                      </p:cBhvr>
                                    </p:animEffect>
                                  </p:childTnLst>
                                </p:cTn>
                              </p:par>
                            </p:childTnLst>
                          </p:cTn>
                        </p:par>
                      </p:childTnLst>
                    </p:cTn>
                  </p:par>
                  <p:par>
                    <p:cTn id="143" fill="hold">
                      <p:stCondLst>
                        <p:cond delay="indefinite"/>
                      </p:stCondLst>
                      <p:childTnLst>
                        <p:par>
                          <p:cTn id="144" fill="hold">
                            <p:stCondLst>
                              <p:cond delay="0"/>
                            </p:stCondLst>
                            <p:childTnLst>
                              <p:par>
                                <p:cTn id="145" presetID="22" presetClass="entr" presetSubtype="8" fill="hold" grpId="0" nodeType="clickEffect">
                                  <p:stCondLst>
                                    <p:cond delay="0"/>
                                  </p:stCondLst>
                                  <p:childTnLst>
                                    <p:set>
                                      <p:cBhvr>
                                        <p:cTn id="146" dur="1" fill="hold">
                                          <p:stCondLst>
                                            <p:cond delay="0"/>
                                          </p:stCondLst>
                                        </p:cTn>
                                        <p:tgtEl>
                                          <p:spTgt spid="69"/>
                                        </p:tgtEl>
                                        <p:attrNameLst>
                                          <p:attrName>style.visibility</p:attrName>
                                        </p:attrNameLst>
                                      </p:cBhvr>
                                      <p:to>
                                        <p:strVal val="visible"/>
                                      </p:to>
                                    </p:set>
                                    <p:animEffect transition="in" filter="wipe(left)">
                                      <p:cBhvr>
                                        <p:cTn id="147" dur="500"/>
                                        <p:tgtEl>
                                          <p:spTgt spid="69"/>
                                        </p:tgtEl>
                                      </p:cBhvr>
                                    </p:animEffect>
                                  </p:childTnLst>
                                </p:cTn>
                              </p:par>
                            </p:childTnLst>
                          </p:cTn>
                        </p:par>
                      </p:childTnLst>
                    </p:cTn>
                  </p:par>
                  <p:par>
                    <p:cTn id="148" fill="hold">
                      <p:stCondLst>
                        <p:cond delay="indefinite"/>
                      </p:stCondLst>
                      <p:childTnLst>
                        <p:par>
                          <p:cTn id="149" fill="hold">
                            <p:stCondLst>
                              <p:cond delay="0"/>
                            </p:stCondLst>
                            <p:childTnLst>
                              <p:par>
                                <p:cTn id="150" presetID="1" presetClass="entr" presetSubtype="0" fill="hold" grpId="0" nodeType="clickEffect">
                                  <p:stCondLst>
                                    <p:cond delay="0"/>
                                  </p:stCondLst>
                                  <p:childTnLst>
                                    <p:set>
                                      <p:cBhvr>
                                        <p:cTn id="151" dur="1" fill="hold">
                                          <p:stCondLst>
                                            <p:cond delay="0"/>
                                          </p:stCondLst>
                                        </p:cTn>
                                        <p:tgtEl>
                                          <p:spTgt spid="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P spid="19" grpId="0" animBg="1"/>
      <p:bldP spid="20" grpId="0" animBg="1"/>
      <p:bldP spid="22" grpId="0"/>
      <p:bldP spid="23" grpId="0"/>
      <p:bldP spid="24" grpId="0"/>
      <p:bldP spid="25" grpId="0"/>
      <p:bldP spid="26" grpId="0" animBg="1"/>
      <p:bldP spid="32" grpId="0"/>
      <p:bldP spid="40" grpId="0"/>
      <p:bldP spid="41" grpId="0" animBg="1"/>
      <p:bldP spid="44" grpId="0" animBg="1"/>
      <p:bldP spid="48" grpId="0" animBg="1"/>
      <p:bldP spid="65" grpId="0" animBg="1"/>
      <p:bldP spid="66" grpId="0" animBg="1"/>
      <p:bldP spid="67" grpId="0" animBg="1"/>
      <p:bldP spid="68" grpId="0" animBg="1"/>
      <p:bldP spid="69" grpId="0" animBg="1"/>
      <p:bldP spid="70" grpId="0"/>
      <p:bldP spid="71"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sp>
        <p:nvSpPr>
          <p:cNvPr id="38" name="Oval 6"/>
          <p:cNvSpPr/>
          <p:nvPr/>
        </p:nvSpPr>
        <p:spPr>
          <a:xfrm>
            <a:off x="693528" y="5100122"/>
            <a:ext cx="9959883" cy="199616"/>
          </a:xfrm>
          <a:custGeom>
            <a:avLst/>
            <a:gdLst/>
            <a:ahLst/>
            <a:cxnLst/>
            <a:rect l="l" t="t" r="r" b="b"/>
            <a:pathLst>
              <a:path w="4948680" h="217170">
                <a:moveTo>
                  <a:pt x="0" y="0"/>
                </a:moveTo>
                <a:lnTo>
                  <a:pt x="4948680" y="0"/>
                </a:lnTo>
                <a:cubicBezTo>
                  <a:pt x="4948680" y="119940"/>
                  <a:pt x="3840880" y="217170"/>
                  <a:pt x="2474340" y="217170"/>
                </a:cubicBezTo>
                <a:cubicBezTo>
                  <a:pt x="1107800" y="217170"/>
                  <a:pt x="0" y="119940"/>
                  <a:pt x="0" y="0"/>
                </a:cubicBezTo>
                <a:close/>
              </a:path>
            </a:pathLst>
          </a:custGeom>
          <a:solidFill>
            <a:schemeClr val="tx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6"/>
          <p:cNvSpPr/>
          <p:nvPr/>
        </p:nvSpPr>
        <p:spPr>
          <a:xfrm rot="10800000">
            <a:off x="5358384" y="3096103"/>
            <a:ext cx="4948680" cy="217170"/>
          </a:xfrm>
          <a:custGeom>
            <a:avLst/>
            <a:gdLst/>
            <a:ahLst/>
            <a:cxnLst/>
            <a:rect l="l" t="t" r="r" b="b"/>
            <a:pathLst>
              <a:path w="4948680" h="217170">
                <a:moveTo>
                  <a:pt x="0" y="0"/>
                </a:moveTo>
                <a:lnTo>
                  <a:pt x="4948680" y="0"/>
                </a:lnTo>
                <a:cubicBezTo>
                  <a:pt x="4948680" y="119940"/>
                  <a:pt x="3840880" y="217170"/>
                  <a:pt x="2474340" y="217170"/>
                </a:cubicBezTo>
                <a:cubicBezTo>
                  <a:pt x="1107800" y="217170"/>
                  <a:pt x="0" y="119940"/>
                  <a:pt x="0" y="0"/>
                </a:cubicBez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0" y="0"/>
            <a:ext cx="5376672" cy="953599"/>
          </a:xfrm>
          <a:prstGeom prst="rect">
            <a:avLst/>
          </a:prstGeom>
          <a:solidFill>
            <a:schemeClr val="bg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chemeClr val="tx1"/>
                </a:solidFill>
                <a:latin typeface="Raleway SemiBold" charset="0"/>
                <a:ea typeface="Raleway SemiBold" charset="0"/>
                <a:cs typeface="Raleway SemiBold" charset="0"/>
              </a:rPr>
              <a:t>   Problems to Tackle</a:t>
            </a:r>
          </a:p>
        </p:txBody>
      </p:sp>
      <p:cxnSp>
        <p:nvCxnSpPr>
          <p:cNvPr id="3" name="Straight Arrow Connector 2"/>
          <p:cNvCxnSpPr/>
          <p:nvPr/>
        </p:nvCxnSpPr>
        <p:spPr>
          <a:xfrm>
            <a:off x="3507540" y="2987040"/>
            <a:ext cx="0" cy="2731968"/>
          </a:xfrm>
          <a:prstGeom prst="straightConnector1">
            <a:avLst/>
          </a:prstGeom>
          <a:ln w="79375">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4" name="Straight Arrow Connector 3"/>
          <p:cNvCxnSpPr/>
          <p:nvPr/>
        </p:nvCxnSpPr>
        <p:spPr>
          <a:xfrm>
            <a:off x="1508052" y="2999232"/>
            <a:ext cx="0" cy="2719776"/>
          </a:xfrm>
          <a:prstGeom prst="straightConnector1">
            <a:avLst/>
          </a:prstGeom>
          <a:ln w="79375">
            <a:solidFill>
              <a:schemeClr val="accent5"/>
            </a:solidFill>
            <a:tailEnd type="arrow"/>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4792465" y="1353311"/>
            <a:ext cx="5860946" cy="1645921"/>
          </a:xfrm>
          <a:prstGeom prst="rect">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6" name="Rectangle 15"/>
          <p:cNvSpPr/>
          <p:nvPr/>
        </p:nvSpPr>
        <p:spPr>
          <a:xfrm>
            <a:off x="5143480" y="1745489"/>
            <a:ext cx="927016" cy="83717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tx1"/>
                </a:solidFill>
                <a:latin typeface="Lato Black" pitchFamily="34" charset="0"/>
                <a:cs typeface="Lato Black" pitchFamily="34" charset="0"/>
              </a:rPr>
              <a:t>C</a:t>
            </a:r>
            <a:r>
              <a:rPr lang="en-US" sz="4000" baseline="-25000" dirty="0">
                <a:solidFill>
                  <a:schemeClr val="tx1"/>
                </a:solidFill>
                <a:latin typeface="Lato Black" pitchFamily="34" charset="0"/>
                <a:cs typeface="Lato Black" pitchFamily="34" charset="0"/>
              </a:rPr>
              <a:t>1</a:t>
            </a:r>
            <a:endParaRPr lang="en-US" sz="4000" dirty="0">
              <a:solidFill>
                <a:schemeClr val="tx1"/>
              </a:solidFill>
              <a:latin typeface="Lato Black" pitchFamily="34" charset="0"/>
              <a:cs typeface="Lato Black" pitchFamily="34" charset="0"/>
            </a:endParaRPr>
          </a:p>
        </p:txBody>
      </p:sp>
      <p:cxnSp>
        <p:nvCxnSpPr>
          <p:cNvPr id="17" name="Straight Arrow Connector 16"/>
          <p:cNvCxnSpPr/>
          <p:nvPr/>
        </p:nvCxnSpPr>
        <p:spPr>
          <a:xfrm flipH="1">
            <a:off x="5597761" y="2582668"/>
            <a:ext cx="9227" cy="3177042"/>
          </a:xfrm>
          <a:prstGeom prst="straightConnector1">
            <a:avLst/>
          </a:prstGeom>
          <a:ln w="79375">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6792036" y="2582667"/>
            <a:ext cx="20040" cy="3121820"/>
          </a:xfrm>
          <a:prstGeom prst="straightConnector1">
            <a:avLst/>
          </a:prstGeom>
          <a:ln w="79375">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H="1">
            <a:off x="7975791" y="2594860"/>
            <a:ext cx="1293" cy="3147514"/>
          </a:xfrm>
          <a:prstGeom prst="straightConnector1">
            <a:avLst/>
          </a:prstGeom>
          <a:ln w="79375">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693528" y="5706816"/>
            <a:ext cx="9959883" cy="8086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r>
              <a:rPr lang="en-US" dirty="0"/>
              <a:t>DDR</a:t>
            </a:r>
          </a:p>
          <a:p>
            <a:pPr algn="ctr"/>
            <a:endParaRPr lang="en-US" dirty="0"/>
          </a:p>
        </p:txBody>
      </p:sp>
      <p:sp>
        <p:nvSpPr>
          <p:cNvPr id="21" name="Rectangle 20"/>
          <p:cNvSpPr/>
          <p:nvPr/>
        </p:nvSpPr>
        <p:spPr>
          <a:xfrm>
            <a:off x="693528" y="1353311"/>
            <a:ext cx="1629048" cy="164592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tx1"/>
                </a:solidFill>
                <a:latin typeface="Lato Black" pitchFamily="34" charset="0"/>
                <a:cs typeface="Lato Black" pitchFamily="34" charset="0"/>
              </a:rPr>
              <a:t>ACC.</a:t>
            </a:r>
          </a:p>
        </p:txBody>
      </p:sp>
      <p:sp>
        <p:nvSpPr>
          <p:cNvPr id="22" name="Rectangle 21"/>
          <p:cNvSpPr/>
          <p:nvPr/>
        </p:nvSpPr>
        <p:spPr>
          <a:xfrm>
            <a:off x="2693016" y="1341119"/>
            <a:ext cx="1629048" cy="16459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tx1"/>
                </a:solidFill>
                <a:latin typeface="Lato Black" pitchFamily="34" charset="0"/>
                <a:cs typeface="Lato Black" pitchFamily="34" charset="0"/>
              </a:rPr>
              <a:t>GPU</a:t>
            </a:r>
          </a:p>
        </p:txBody>
      </p:sp>
      <p:sp>
        <p:nvSpPr>
          <p:cNvPr id="23" name="Rectangle 22"/>
          <p:cNvSpPr/>
          <p:nvPr/>
        </p:nvSpPr>
        <p:spPr>
          <a:xfrm>
            <a:off x="6328528" y="1745488"/>
            <a:ext cx="927016" cy="83717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tx1"/>
                </a:solidFill>
                <a:latin typeface="Lato Black" pitchFamily="34" charset="0"/>
                <a:cs typeface="Lato Black" pitchFamily="34" charset="0"/>
              </a:rPr>
              <a:t>C</a:t>
            </a:r>
            <a:r>
              <a:rPr lang="en-US" sz="4000" baseline="-25000" dirty="0">
                <a:solidFill>
                  <a:schemeClr val="tx1"/>
                </a:solidFill>
                <a:latin typeface="Lato Black" pitchFamily="34" charset="0"/>
                <a:cs typeface="Lato Black" pitchFamily="34" charset="0"/>
              </a:rPr>
              <a:t>2</a:t>
            </a:r>
            <a:endParaRPr lang="en-US" sz="4000" dirty="0">
              <a:solidFill>
                <a:schemeClr val="tx1"/>
              </a:solidFill>
              <a:latin typeface="Lato Black" pitchFamily="34" charset="0"/>
              <a:cs typeface="Lato Black" pitchFamily="34" charset="0"/>
            </a:endParaRPr>
          </a:p>
        </p:txBody>
      </p:sp>
      <p:sp>
        <p:nvSpPr>
          <p:cNvPr id="24" name="Rectangle 23"/>
          <p:cNvSpPr/>
          <p:nvPr/>
        </p:nvSpPr>
        <p:spPr>
          <a:xfrm>
            <a:off x="7513576" y="1757681"/>
            <a:ext cx="927016" cy="83717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tx1"/>
                </a:solidFill>
                <a:latin typeface="Lato Black" pitchFamily="34" charset="0"/>
                <a:cs typeface="Lato Black" pitchFamily="34" charset="0"/>
              </a:rPr>
              <a:t>C</a:t>
            </a:r>
            <a:r>
              <a:rPr lang="en-US" sz="4000" baseline="-25000" dirty="0">
                <a:solidFill>
                  <a:schemeClr val="tx1"/>
                </a:solidFill>
                <a:latin typeface="Lato Black" pitchFamily="34" charset="0"/>
                <a:cs typeface="Lato Black" pitchFamily="34" charset="0"/>
              </a:rPr>
              <a:t>3</a:t>
            </a:r>
            <a:endParaRPr lang="en-US" sz="4000" dirty="0">
              <a:solidFill>
                <a:schemeClr val="tx1"/>
              </a:solidFill>
              <a:latin typeface="Lato Black" pitchFamily="34" charset="0"/>
              <a:cs typeface="Lato Black" pitchFamily="34" charset="0"/>
            </a:endParaRPr>
          </a:p>
        </p:txBody>
      </p:sp>
      <p:sp>
        <p:nvSpPr>
          <p:cNvPr id="25" name="Rectangle 24"/>
          <p:cNvSpPr/>
          <p:nvPr/>
        </p:nvSpPr>
        <p:spPr>
          <a:xfrm>
            <a:off x="9525073" y="1757681"/>
            <a:ext cx="927016" cy="83717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tx1"/>
                </a:solidFill>
                <a:latin typeface="Lato Black" pitchFamily="34" charset="0"/>
                <a:cs typeface="Lato Black" pitchFamily="34" charset="0"/>
              </a:rPr>
              <a:t>C</a:t>
            </a:r>
            <a:r>
              <a:rPr lang="en-US" sz="4000" baseline="-25000" dirty="0">
                <a:solidFill>
                  <a:schemeClr val="tx1"/>
                </a:solidFill>
                <a:latin typeface="Lato Black" pitchFamily="34" charset="0"/>
                <a:cs typeface="Lato Black" pitchFamily="34" charset="0"/>
              </a:rPr>
              <a:t>m</a:t>
            </a:r>
            <a:endParaRPr lang="en-US" sz="4000" dirty="0">
              <a:solidFill>
                <a:schemeClr val="tx1"/>
              </a:solidFill>
              <a:latin typeface="Lato Black" pitchFamily="34" charset="0"/>
              <a:cs typeface="Lato Black" pitchFamily="34" charset="0"/>
            </a:endParaRPr>
          </a:p>
        </p:txBody>
      </p:sp>
      <p:sp>
        <p:nvSpPr>
          <p:cNvPr id="26" name="Rectangle 25"/>
          <p:cNvSpPr/>
          <p:nvPr/>
        </p:nvSpPr>
        <p:spPr>
          <a:xfrm>
            <a:off x="8447485" y="1940561"/>
            <a:ext cx="1077588" cy="837179"/>
          </a:xfrm>
          <a:prstGeom prst="rect">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r-IN" sz="4000" dirty="0">
                <a:ln>
                  <a:solidFill>
                    <a:sysClr val="windowText" lastClr="000000"/>
                  </a:solidFill>
                </a:ln>
                <a:solidFill>
                  <a:sysClr val="windowText" lastClr="000000"/>
                </a:solidFill>
                <a:latin typeface="Lato Black" pitchFamily="34" charset="0"/>
                <a:cs typeface="Lato Black" pitchFamily="34" charset="0"/>
              </a:rPr>
              <a:t>…</a:t>
            </a:r>
            <a:endParaRPr lang="en-US" sz="4000" dirty="0">
              <a:ln>
                <a:solidFill>
                  <a:sysClr val="windowText" lastClr="000000"/>
                </a:solidFill>
              </a:ln>
              <a:solidFill>
                <a:sysClr val="windowText" lastClr="000000"/>
              </a:solidFill>
              <a:latin typeface="Lato Black" pitchFamily="34" charset="0"/>
              <a:cs typeface="Lato Black" pitchFamily="34" charset="0"/>
            </a:endParaRPr>
          </a:p>
        </p:txBody>
      </p:sp>
      <p:cxnSp>
        <p:nvCxnSpPr>
          <p:cNvPr id="27" name="Straight Arrow Connector 26"/>
          <p:cNvCxnSpPr/>
          <p:nvPr/>
        </p:nvCxnSpPr>
        <p:spPr>
          <a:xfrm flipH="1">
            <a:off x="9995474" y="2569820"/>
            <a:ext cx="1293" cy="3147514"/>
          </a:xfrm>
          <a:prstGeom prst="straightConnector1">
            <a:avLst/>
          </a:prstGeom>
          <a:ln w="79375">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35" name="Oval 6"/>
          <p:cNvSpPr/>
          <p:nvPr/>
        </p:nvSpPr>
        <p:spPr>
          <a:xfrm>
            <a:off x="5358384" y="3313273"/>
            <a:ext cx="4948680" cy="217170"/>
          </a:xfrm>
          <a:custGeom>
            <a:avLst/>
            <a:gdLst/>
            <a:ahLst/>
            <a:cxnLst/>
            <a:rect l="l" t="t" r="r" b="b"/>
            <a:pathLst>
              <a:path w="4948680" h="217170">
                <a:moveTo>
                  <a:pt x="0" y="0"/>
                </a:moveTo>
                <a:lnTo>
                  <a:pt x="4948680" y="0"/>
                </a:lnTo>
                <a:cubicBezTo>
                  <a:pt x="4948680" y="119940"/>
                  <a:pt x="3840880" y="217170"/>
                  <a:pt x="2474340" y="217170"/>
                </a:cubicBezTo>
                <a:cubicBezTo>
                  <a:pt x="1107800" y="217170"/>
                  <a:pt x="0" y="119940"/>
                  <a:pt x="0" y="0"/>
                </a:cubicBez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6"/>
          <p:cNvSpPr/>
          <p:nvPr/>
        </p:nvSpPr>
        <p:spPr>
          <a:xfrm rot="10800000">
            <a:off x="693527" y="4918325"/>
            <a:ext cx="9959883" cy="199420"/>
          </a:xfrm>
          <a:custGeom>
            <a:avLst/>
            <a:gdLst/>
            <a:ahLst/>
            <a:cxnLst/>
            <a:rect l="l" t="t" r="r" b="b"/>
            <a:pathLst>
              <a:path w="4948680" h="217170">
                <a:moveTo>
                  <a:pt x="0" y="0"/>
                </a:moveTo>
                <a:lnTo>
                  <a:pt x="4948680" y="0"/>
                </a:lnTo>
                <a:cubicBezTo>
                  <a:pt x="4948680" y="119940"/>
                  <a:pt x="3840880" y="217170"/>
                  <a:pt x="2474340" y="217170"/>
                </a:cubicBezTo>
                <a:cubicBezTo>
                  <a:pt x="1107800" y="217170"/>
                  <a:pt x="0" y="119940"/>
                  <a:pt x="0" y="0"/>
                </a:cubicBezTo>
                <a:close/>
              </a:path>
            </a:pathLst>
          </a:custGeom>
          <a:solidFill>
            <a:schemeClr val="tx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p:cNvSpPr txBox="1"/>
          <p:nvPr/>
        </p:nvSpPr>
        <p:spPr>
          <a:xfrm>
            <a:off x="4773646" y="4313161"/>
            <a:ext cx="1706165" cy="1446550"/>
          </a:xfrm>
          <a:prstGeom prst="rect">
            <a:avLst/>
          </a:prstGeom>
          <a:noFill/>
        </p:spPr>
        <p:txBody>
          <a:bodyPr wrap="square" rtlCol="0">
            <a:spAutoFit/>
          </a:bodyPr>
          <a:lstStyle/>
          <a:p>
            <a:r>
              <a:rPr lang="en-US" sz="8800" b="1" dirty="0">
                <a:solidFill>
                  <a:schemeClr val="bg1"/>
                </a:solidFill>
              </a:rPr>
              <a:t>? ?</a:t>
            </a:r>
          </a:p>
        </p:txBody>
      </p:sp>
      <p:grpSp>
        <p:nvGrpSpPr>
          <p:cNvPr id="36" name="Group 35"/>
          <p:cNvGrpSpPr/>
          <p:nvPr/>
        </p:nvGrpSpPr>
        <p:grpSpPr>
          <a:xfrm>
            <a:off x="7975791" y="3470821"/>
            <a:ext cx="1888877" cy="1447504"/>
            <a:chOff x="8002051" y="3811371"/>
            <a:chExt cx="1888877" cy="1359866"/>
          </a:xfrm>
        </p:grpSpPr>
        <p:sp>
          <p:nvSpPr>
            <p:cNvPr id="33" name="Rectangle 8"/>
            <p:cNvSpPr/>
            <p:nvPr/>
          </p:nvSpPr>
          <p:spPr>
            <a:xfrm>
              <a:off x="8081629" y="3811371"/>
              <a:ext cx="1809299" cy="1359866"/>
            </a:xfrm>
            <a:custGeom>
              <a:avLst/>
              <a:gdLst>
                <a:gd name="connsiteX0" fmla="*/ 0 w 2727034"/>
                <a:gd name="connsiteY0" fmla="*/ 0 h 1470259"/>
                <a:gd name="connsiteX1" fmla="*/ 2727034 w 2727034"/>
                <a:gd name="connsiteY1" fmla="*/ 0 h 1470259"/>
                <a:gd name="connsiteX2" fmla="*/ 2727034 w 2727034"/>
                <a:gd name="connsiteY2" fmla="*/ 1470259 h 1470259"/>
                <a:gd name="connsiteX3" fmla="*/ 0 w 2727034"/>
                <a:gd name="connsiteY3" fmla="*/ 1470259 h 1470259"/>
                <a:gd name="connsiteX4" fmla="*/ 0 w 2727034"/>
                <a:gd name="connsiteY4" fmla="*/ 0 h 1470259"/>
                <a:gd name="connsiteX0" fmla="*/ 0 w 2727034"/>
                <a:gd name="connsiteY0" fmla="*/ 9500 h 1479759"/>
                <a:gd name="connsiteX1" fmla="*/ 326734 w 2727034"/>
                <a:gd name="connsiteY1" fmla="*/ 0 h 1479759"/>
                <a:gd name="connsiteX2" fmla="*/ 2727034 w 2727034"/>
                <a:gd name="connsiteY2" fmla="*/ 9500 h 1479759"/>
                <a:gd name="connsiteX3" fmla="*/ 2727034 w 2727034"/>
                <a:gd name="connsiteY3" fmla="*/ 1479759 h 1479759"/>
                <a:gd name="connsiteX4" fmla="*/ 0 w 2727034"/>
                <a:gd name="connsiteY4" fmla="*/ 1479759 h 1479759"/>
                <a:gd name="connsiteX5" fmla="*/ 0 w 2727034"/>
                <a:gd name="connsiteY5" fmla="*/ 9500 h 1479759"/>
                <a:gd name="connsiteX0" fmla="*/ 0 w 2727034"/>
                <a:gd name="connsiteY0" fmla="*/ 32360 h 1502619"/>
                <a:gd name="connsiteX1" fmla="*/ 326734 w 2727034"/>
                <a:gd name="connsiteY1" fmla="*/ 22860 h 1502619"/>
                <a:gd name="connsiteX2" fmla="*/ 1263994 w 2727034"/>
                <a:gd name="connsiteY2" fmla="*/ 0 h 1502619"/>
                <a:gd name="connsiteX3" fmla="*/ 2727034 w 2727034"/>
                <a:gd name="connsiteY3" fmla="*/ 32360 h 1502619"/>
                <a:gd name="connsiteX4" fmla="*/ 2727034 w 2727034"/>
                <a:gd name="connsiteY4" fmla="*/ 1502619 h 1502619"/>
                <a:gd name="connsiteX5" fmla="*/ 0 w 2727034"/>
                <a:gd name="connsiteY5" fmla="*/ 1502619 h 1502619"/>
                <a:gd name="connsiteX6" fmla="*/ 0 w 2727034"/>
                <a:gd name="connsiteY6" fmla="*/ 32360 h 1502619"/>
                <a:gd name="connsiteX0" fmla="*/ 0 w 2727034"/>
                <a:gd name="connsiteY0" fmla="*/ 32360 h 1502619"/>
                <a:gd name="connsiteX1" fmla="*/ 326734 w 2727034"/>
                <a:gd name="connsiteY1" fmla="*/ 22860 h 1502619"/>
                <a:gd name="connsiteX2" fmla="*/ 692494 w 2727034"/>
                <a:gd name="connsiteY2" fmla="*/ 0 h 1502619"/>
                <a:gd name="connsiteX3" fmla="*/ 1263994 w 2727034"/>
                <a:gd name="connsiteY3" fmla="*/ 0 h 1502619"/>
                <a:gd name="connsiteX4" fmla="*/ 2727034 w 2727034"/>
                <a:gd name="connsiteY4" fmla="*/ 32360 h 1502619"/>
                <a:gd name="connsiteX5" fmla="*/ 2727034 w 2727034"/>
                <a:gd name="connsiteY5" fmla="*/ 1502619 h 1502619"/>
                <a:gd name="connsiteX6" fmla="*/ 0 w 2727034"/>
                <a:gd name="connsiteY6" fmla="*/ 1502619 h 1502619"/>
                <a:gd name="connsiteX7" fmla="*/ 0 w 2727034"/>
                <a:gd name="connsiteY7" fmla="*/ 32360 h 1502619"/>
                <a:gd name="connsiteX0" fmla="*/ 0 w 2727034"/>
                <a:gd name="connsiteY0" fmla="*/ 763880 h 2234139"/>
                <a:gd name="connsiteX1" fmla="*/ 326734 w 2727034"/>
                <a:gd name="connsiteY1" fmla="*/ 754380 h 2234139"/>
                <a:gd name="connsiteX2" fmla="*/ 303874 w 2727034"/>
                <a:gd name="connsiteY2" fmla="*/ 0 h 2234139"/>
                <a:gd name="connsiteX3" fmla="*/ 1263994 w 2727034"/>
                <a:gd name="connsiteY3" fmla="*/ 731520 h 2234139"/>
                <a:gd name="connsiteX4" fmla="*/ 2727034 w 2727034"/>
                <a:gd name="connsiteY4" fmla="*/ 763880 h 2234139"/>
                <a:gd name="connsiteX5" fmla="*/ 2727034 w 2727034"/>
                <a:gd name="connsiteY5" fmla="*/ 2234139 h 2234139"/>
                <a:gd name="connsiteX6" fmla="*/ 0 w 2727034"/>
                <a:gd name="connsiteY6" fmla="*/ 2234139 h 2234139"/>
                <a:gd name="connsiteX7" fmla="*/ 0 w 2727034"/>
                <a:gd name="connsiteY7" fmla="*/ 763880 h 2234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27034" h="2234139">
                  <a:moveTo>
                    <a:pt x="0" y="763880"/>
                  </a:moveTo>
                  <a:lnTo>
                    <a:pt x="326734" y="754380"/>
                  </a:lnTo>
                  <a:lnTo>
                    <a:pt x="303874" y="0"/>
                  </a:lnTo>
                  <a:lnTo>
                    <a:pt x="1263994" y="731520"/>
                  </a:lnTo>
                  <a:lnTo>
                    <a:pt x="2727034" y="763880"/>
                  </a:lnTo>
                  <a:lnTo>
                    <a:pt x="2727034" y="2234139"/>
                  </a:lnTo>
                  <a:lnTo>
                    <a:pt x="0" y="2234139"/>
                  </a:lnTo>
                  <a:lnTo>
                    <a:pt x="0" y="76388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Content Placeholder 2"/>
            <p:cNvSpPr txBox="1">
              <a:spLocks/>
            </p:cNvSpPr>
            <p:nvPr/>
          </p:nvSpPr>
          <p:spPr>
            <a:xfrm>
              <a:off x="8002051" y="4179370"/>
              <a:ext cx="1804809" cy="75274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buFont typeface="Arial" pitchFamily="34" charset="0"/>
                <a:buNone/>
              </a:pPr>
              <a:r>
                <a:rPr lang="it-IT" sz="2000" i="1" dirty="0">
                  <a:latin typeface="Raleway ExtraBold" pitchFamily="34" charset="0"/>
                </a:rPr>
                <a:t>Memory Bandwidth Management</a:t>
              </a:r>
            </a:p>
          </p:txBody>
        </p:sp>
      </p:grpSp>
      <p:pic>
        <p:nvPicPr>
          <p:cNvPr id="29" name="Picture 2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12582" y="0"/>
            <a:ext cx="879418" cy="6155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1717875370"/>
      </p:ext>
    </p:extLst>
  </p:cSld>
  <p:clrMapOvr>
    <a:masterClrMapping/>
  </p:clrMapOvr>
  <mc:AlternateContent xmlns:mc="http://schemas.openxmlformats.org/markup-compatibility/2006" xmlns:p14="http://schemas.microsoft.com/office/powerpoint/2010/main">
    <mc:Choice Requires="p14">
      <p:transition spd="slow" p14:dur="2000" advTm="2177"/>
    </mc:Choice>
    <mc:Fallback xmlns="">
      <p:transition spd="slow" advTm="217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0"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animEffect transition="in" filter="fade">
                                      <p:cBhvr>
                                        <p:cTn id="9" dur="500"/>
                                        <p:tgtEl>
                                          <p:spTgt spid="16"/>
                                        </p:tgtEl>
                                      </p:cBhvr>
                                    </p:animEffect>
                                  </p:childTnLst>
                                </p:cTn>
                              </p:par>
                              <p:par>
                                <p:cTn id="10" presetID="22" presetClass="entr" presetSubtype="1" fill="hold"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up)">
                                      <p:cBhvr>
                                        <p:cTn id="12" dur="500"/>
                                        <p:tgtEl>
                                          <p:spTgt spid="17"/>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childTnLst>
                                </p:cTn>
                              </p:par>
                              <p:par>
                                <p:cTn id="21" presetID="22" presetClass="entr" presetSubtype="1"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wipe(up)">
                                      <p:cBhvr>
                                        <p:cTn id="23" dur="500"/>
                                        <p:tgtEl>
                                          <p:spTgt spid="18"/>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fade">
                                      <p:cBhvr>
                                        <p:cTn id="26" dur="500"/>
                                        <p:tgtEl>
                                          <p:spTgt spid="24"/>
                                        </p:tgtEl>
                                      </p:cBhvr>
                                    </p:animEffect>
                                  </p:childTnLst>
                                </p:cTn>
                              </p:par>
                              <p:par>
                                <p:cTn id="27" presetID="22" presetClass="entr" presetSubtype="1" fill="hold" nodeType="with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wipe(up)">
                                      <p:cBhvr>
                                        <p:cTn id="29" dur="500"/>
                                        <p:tgtEl>
                                          <p:spTgt spid="19"/>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fade">
                                      <p:cBhvr>
                                        <p:cTn id="32" dur="500"/>
                                        <p:tgtEl>
                                          <p:spTgt spid="26"/>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5"/>
                                        </p:tgtEl>
                                        <p:attrNameLst>
                                          <p:attrName>style.visibility</p:attrName>
                                        </p:attrNameLst>
                                      </p:cBhvr>
                                      <p:to>
                                        <p:strVal val="visible"/>
                                      </p:to>
                                    </p:set>
                                    <p:animEffect transition="in" filter="fade">
                                      <p:cBhvr>
                                        <p:cTn id="35" dur="500"/>
                                        <p:tgtEl>
                                          <p:spTgt spid="25"/>
                                        </p:tgtEl>
                                      </p:cBhvr>
                                    </p:animEffect>
                                  </p:childTnLst>
                                </p:cTn>
                              </p:par>
                              <p:par>
                                <p:cTn id="36" presetID="22" presetClass="entr" presetSubtype="1" fill="hold" nodeType="withEffect">
                                  <p:stCondLst>
                                    <p:cond delay="0"/>
                                  </p:stCondLst>
                                  <p:childTnLst>
                                    <p:set>
                                      <p:cBhvr>
                                        <p:cTn id="37" dur="1" fill="hold">
                                          <p:stCondLst>
                                            <p:cond delay="0"/>
                                          </p:stCondLst>
                                        </p:cTn>
                                        <p:tgtEl>
                                          <p:spTgt spid="27"/>
                                        </p:tgtEl>
                                        <p:attrNameLst>
                                          <p:attrName>style.visibility</p:attrName>
                                        </p:attrNameLst>
                                      </p:cBhvr>
                                      <p:to>
                                        <p:strVal val="visible"/>
                                      </p:to>
                                    </p:set>
                                    <p:animEffect transition="in" filter="wipe(up)">
                                      <p:cBhvr>
                                        <p:cTn id="38" dur="500"/>
                                        <p:tgtEl>
                                          <p:spTgt spid="27"/>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28"/>
                                        </p:tgtEl>
                                        <p:attrNameLst>
                                          <p:attrName>style.visibility</p:attrName>
                                        </p:attrNameLst>
                                      </p:cBhvr>
                                      <p:to>
                                        <p:strVal val="visible"/>
                                      </p:to>
                                    </p:set>
                                    <p:animEffect transition="in" filter="fade">
                                      <p:cBhvr>
                                        <p:cTn id="43" dur="250"/>
                                        <p:tgtEl>
                                          <p:spTgt spid="28"/>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35"/>
                                        </p:tgtEl>
                                        <p:attrNameLst>
                                          <p:attrName>style.visibility</p:attrName>
                                        </p:attrNameLst>
                                      </p:cBhvr>
                                      <p:to>
                                        <p:strVal val="visible"/>
                                      </p:to>
                                    </p:set>
                                    <p:animEffect transition="in" filter="fade">
                                      <p:cBhvr>
                                        <p:cTn id="46" dur="250"/>
                                        <p:tgtEl>
                                          <p:spTgt spid="35"/>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36"/>
                                        </p:tgtEl>
                                        <p:attrNameLst>
                                          <p:attrName>style.visibility</p:attrName>
                                        </p:attrNameLst>
                                      </p:cBhvr>
                                      <p:to>
                                        <p:strVal val="visible"/>
                                      </p:to>
                                    </p:set>
                                    <p:animEffect transition="in" filter="fade">
                                      <p:cBhvr>
                                        <p:cTn id="51" dur="500"/>
                                        <p:tgtEl>
                                          <p:spTgt spid="36"/>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21"/>
                                        </p:tgtEl>
                                        <p:attrNameLst>
                                          <p:attrName>style.visibility</p:attrName>
                                        </p:attrNameLst>
                                      </p:cBhvr>
                                      <p:to>
                                        <p:strVal val="visible"/>
                                      </p:to>
                                    </p:set>
                                    <p:animEffect transition="in" filter="fade">
                                      <p:cBhvr>
                                        <p:cTn id="56" dur="500"/>
                                        <p:tgtEl>
                                          <p:spTgt spid="21"/>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1" fill="hold" nodeType="clickEffect">
                                  <p:stCondLst>
                                    <p:cond delay="0"/>
                                  </p:stCondLst>
                                  <p:childTnLst>
                                    <p:set>
                                      <p:cBhvr>
                                        <p:cTn id="60" dur="1" fill="hold">
                                          <p:stCondLst>
                                            <p:cond delay="0"/>
                                          </p:stCondLst>
                                        </p:cTn>
                                        <p:tgtEl>
                                          <p:spTgt spid="4"/>
                                        </p:tgtEl>
                                        <p:attrNameLst>
                                          <p:attrName>style.visibility</p:attrName>
                                        </p:attrNameLst>
                                      </p:cBhvr>
                                      <p:to>
                                        <p:strVal val="visible"/>
                                      </p:to>
                                    </p:set>
                                    <p:animEffect transition="in" filter="wipe(up)">
                                      <p:cBhvr>
                                        <p:cTn id="61" dur="500"/>
                                        <p:tgtEl>
                                          <p:spTgt spid="4"/>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22"/>
                                        </p:tgtEl>
                                        <p:attrNameLst>
                                          <p:attrName>style.visibility</p:attrName>
                                        </p:attrNameLst>
                                      </p:cBhvr>
                                      <p:to>
                                        <p:strVal val="visible"/>
                                      </p:to>
                                    </p:set>
                                    <p:animEffect transition="in" filter="fade">
                                      <p:cBhvr>
                                        <p:cTn id="66" dur="500"/>
                                        <p:tgtEl>
                                          <p:spTgt spid="22"/>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1" fill="hold" nodeType="clickEffect">
                                  <p:stCondLst>
                                    <p:cond delay="0"/>
                                  </p:stCondLst>
                                  <p:childTnLst>
                                    <p:set>
                                      <p:cBhvr>
                                        <p:cTn id="70" dur="1" fill="hold">
                                          <p:stCondLst>
                                            <p:cond delay="0"/>
                                          </p:stCondLst>
                                        </p:cTn>
                                        <p:tgtEl>
                                          <p:spTgt spid="3"/>
                                        </p:tgtEl>
                                        <p:attrNameLst>
                                          <p:attrName>style.visibility</p:attrName>
                                        </p:attrNameLst>
                                      </p:cBhvr>
                                      <p:to>
                                        <p:strVal val="visible"/>
                                      </p:to>
                                    </p:set>
                                    <p:animEffect transition="in" filter="wipe(up)">
                                      <p:cBhvr>
                                        <p:cTn id="71" dur="500"/>
                                        <p:tgtEl>
                                          <p:spTgt spid="3"/>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grpId="0" nodeType="clickEffect">
                                  <p:stCondLst>
                                    <p:cond delay="0"/>
                                  </p:stCondLst>
                                  <p:childTnLst>
                                    <p:set>
                                      <p:cBhvr>
                                        <p:cTn id="75" dur="1" fill="hold">
                                          <p:stCondLst>
                                            <p:cond delay="0"/>
                                          </p:stCondLst>
                                        </p:cTn>
                                        <p:tgtEl>
                                          <p:spTgt spid="37"/>
                                        </p:tgtEl>
                                        <p:attrNameLst>
                                          <p:attrName>style.visibility</p:attrName>
                                        </p:attrNameLst>
                                      </p:cBhvr>
                                      <p:to>
                                        <p:strVal val="visible"/>
                                      </p:to>
                                    </p:set>
                                    <p:animEffect transition="in" filter="wipe(left)">
                                      <p:cBhvr>
                                        <p:cTn id="76" dur="250"/>
                                        <p:tgtEl>
                                          <p:spTgt spid="37"/>
                                        </p:tgtEl>
                                      </p:cBhvr>
                                    </p:animEffect>
                                  </p:childTnLst>
                                </p:cTn>
                              </p:par>
                              <p:par>
                                <p:cTn id="77" presetID="22" presetClass="entr" presetSubtype="8" fill="hold" grpId="0" nodeType="withEffect">
                                  <p:stCondLst>
                                    <p:cond delay="0"/>
                                  </p:stCondLst>
                                  <p:childTnLst>
                                    <p:set>
                                      <p:cBhvr>
                                        <p:cTn id="78" dur="1" fill="hold">
                                          <p:stCondLst>
                                            <p:cond delay="0"/>
                                          </p:stCondLst>
                                        </p:cTn>
                                        <p:tgtEl>
                                          <p:spTgt spid="38"/>
                                        </p:tgtEl>
                                        <p:attrNameLst>
                                          <p:attrName>style.visibility</p:attrName>
                                        </p:attrNameLst>
                                      </p:cBhvr>
                                      <p:to>
                                        <p:strVal val="visible"/>
                                      </p:to>
                                    </p:set>
                                    <p:animEffect transition="in" filter="wipe(left)">
                                      <p:cBhvr>
                                        <p:cTn id="79" dur="250"/>
                                        <p:tgtEl>
                                          <p:spTgt spid="38"/>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grpId="0" nodeType="clickEffect">
                                  <p:stCondLst>
                                    <p:cond delay="0"/>
                                  </p:stCondLst>
                                  <p:childTnLst>
                                    <p:set>
                                      <p:cBhvr>
                                        <p:cTn id="83" dur="1" fill="hold">
                                          <p:stCondLst>
                                            <p:cond delay="0"/>
                                          </p:stCondLst>
                                        </p:cTn>
                                        <p:tgtEl>
                                          <p:spTgt spid="39"/>
                                        </p:tgtEl>
                                        <p:attrNameLst>
                                          <p:attrName>style.visibility</p:attrName>
                                        </p:attrNameLst>
                                      </p:cBhvr>
                                      <p:to>
                                        <p:strVal val="visible"/>
                                      </p:to>
                                    </p:set>
                                    <p:animEffect transition="in" filter="fade">
                                      <p:cBhvr>
                                        <p:cTn id="84"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28" grpId="0" animBg="1"/>
      <p:bldP spid="15" grpId="0" animBg="1"/>
      <p:bldP spid="16" grpId="0" animBg="1"/>
      <p:bldP spid="20" grpId="0" animBg="1"/>
      <p:bldP spid="21" grpId="0" animBg="1"/>
      <p:bldP spid="22" grpId="0" animBg="1"/>
      <p:bldP spid="23" grpId="0" animBg="1"/>
      <p:bldP spid="24" grpId="0" animBg="1"/>
      <p:bldP spid="25" grpId="0" animBg="1"/>
      <p:bldP spid="26" grpId="0" animBg="1"/>
      <p:bldP spid="35" grpId="0" animBg="1"/>
      <p:bldP spid="37" grpId="0" animBg="1"/>
      <p:bldP spid="39"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sp>
        <p:nvSpPr>
          <p:cNvPr id="56" name="Rectangle 55"/>
          <p:cNvSpPr/>
          <p:nvPr/>
        </p:nvSpPr>
        <p:spPr>
          <a:xfrm>
            <a:off x="629461" y="1424374"/>
            <a:ext cx="3653767" cy="1273202"/>
          </a:xfrm>
          <a:prstGeom prst="rect">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endParaRPr lang="en-US" sz="1600" dirty="0">
              <a:solidFill>
                <a:srgbClr val="242424"/>
              </a:solidFill>
            </a:endParaRPr>
          </a:p>
        </p:txBody>
      </p:sp>
      <p:sp>
        <p:nvSpPr>
          <p:cNvPr id="52" name="Rectangle 51"/>
          <p:cNvSpPr/>
          <p:nvPr/>
        </p:nvSpPr>
        <p:spPr>
          <a:xfrm>
            <a:off x="832630" y="1577596"/>
            <a:ext cx="953840" cy="95384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r>
              <a:rPr lang="en-US" dirty="0">
                <a:solidFill>
                  <a:srgbClr val="F9F9F9"/>
                </a:solidFill>
                <a:latin typeface="Lato Black" pitchFamily="34" charset="0"/>
                <a:cs typeface="Lato Black" pitchFamily="34" charset="0"/>
              </a:rPr>
              <a:t>C1</a:t>
            </a:r>
          </a:p>
        </p:txBody>
      </p:sp>
      <p:sp>
        <p:nvSpPr>
          <p:cNvPr id="53" name="Rectangle 52"/>
          <p:cNvSpPr/>
          <p:nvPr/>
        </p:nvSpPr>
        <p:spPr>
          <a:xfrm>
            <a:off x="1962813" y="1577596"/>
            <a:ext cx="953840" cy="95384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r>
              <a:rPr lang="en-US" dirty="0">
                <a:solidFill>
                  <a:srgbClr val="F9F9F9"/>
                </a:solidFill>
                <a:latin typeface="Lato Black" pitchFamily="34" charset="0"/>
                <a:cs typeface="Lato Black" pitchFamily="34" charset="0"/>
              </a:rPr>
              <a:t>C2</a:t>
            </a:r>
          </a:p>
        </p:txBody>
      </p:sp>
      <p:sp>
        <p:nvSpPr>
          <p:cNvPr id="4" name="Rectangle 3"/>
          <p:cNvSpPr/>
          <p:nvPr/>
        </p:nvSpPr>
        <p:spPr>
          <a:xfrm>
            <a:off x="629461" y="5417561"/>
            <a:ext cx="3653767" cy="14399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endParaRPr lang="en-US" sz="1600" dirty="0">
              <a:solidFill>
                <a:srgbClr val="F9F9F9"/>
              </a:solidFill>
            </a:endParaRPr>
          </a:p>
          <a:p>
            <a:pPr algn="ctr" defTabSz="914263"/>
            <a:r>
              <a:rPr lang="en-US" sz="1600" dirty="0">
                <a:solidFill>
                  <a:srgbClr val="F9F9F9"/>
                </a:solidFill>
              </a:rPr>
              <a:t>DDR1</a:t>
            </a:r>
          </a:p>
          <a:p>
            <a:pPr algn="ctr" defTabSz="914263"/>
            <a:r>
              <a:rPr lang="en-US" sz="1600" dirty="0">
                <a:solidFill>
                  <a:srgbClr val="F9F9F9"/>
                </a:solidFill>
              </a:rPr>
              <a:t>(1 GB)</a:t>
            </a:r>
          </a:p>
        </p:txBody>
      </p:sp>
      <p:sp>
        <p:nvSpPr>
          <p:cNvPr id="67" name="Rectangle 66"/>
          <p:cNvSpPr/>
          <p:nvPr/>
        </p:nvSpPr>
        <p:spPr>
          <a:xfrm>
            <a:off x="6888621" y="5417561"/>
            <a:ext cx="2474017" cy="14399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endParaRPr lang="en-US" sz="1600" dirty="0">
              <a:solidFill>
                <a:srgbClr val="F9F9F9"/>
              </a:solidFill>
            </a:endParaRPr>
          </a:p>
          <a:p>
            <a:pPr algn="ctr" defTabSz="914263"/>
            <a:r>
              <a:rPr lang="en-US" sz="1600" dirty="0">
                <a:solidFill>
                  <a:srgbClr val="F9F9F9"/>
                </a:solidFill>
              </a:rPr>
              <a:t>DDR2</a:t>
            </a:r>
          </a:p>
          <a:p>
            <a:pPr algn="ctr" defTabSz="914263"/>
            <a:r>
              <a:rPr lang="en-US" sz="1600" dirty="0">
                <a:solidFill>
                  <a:srgbClr val="F9F9F9"/>
                </a:solidFill>
              </a:rPr>
              <a:t>(1 GB)</a:t>
            </a:r>
          </a:p>
        </p:txBody>
      </p:sp>
      <p:cxnSp>
        <p:nvCxnSpPr>
          <p:cNvPr id="6" name="Straight Arrow Connector 5"/>
          <p:cNvCxnSpPr>
            <a:stCxn id="52" idx="2"/>
          </p:cNvCxnSpPr>
          <p:nvPr/>
        </p:nvCxnSpPr>
        <p:spPr>
          <a:xfrm>
            <a:off x="1309550" y="2531436"/>
            <a:ext cx="0" cy="2886125"/>
          </a:xfrm>
          <a:prstGeom prst="straightConnector1">
            <a:avLst/>
          </a:prstGeom>
          <a:ln w="1270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p:nvPr/>
        </p:nvCxnSpPr>
        <p:spPr>
          <a:xfrm>
            <a:off x="2439733" y="2531436"/>
            <a:ext cx="0" cy="2886125"/>
          </a:xfrm>
          <a:prstGeom prst="straightConnector1">
            <a:avLst/>
          </a:prstGeom>
          <a:ln w="1270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71" name="Straight Arrow Connector 70"/>
          <p:cNvCxnSpPr/>
          <p:nvPr/>
        </p:nvCxnSpPr>
        <p:spPr>
          <a:xfrm>
            <a:off x="8121523" y="2531436"/>
            <a:ext cx="0" cy="2886125"/>
          </a:xfrm>
          <a:prstGeom prst="straightConnector1">
            <a:avLst/>
          </a:prstGeom>
          <a:ln w="127000">
            <a:solidFill>
              <a:srgbClr val="D15656"/>
            </a:solidFill>
            <a:tailEnd type="arrow"/>
          </a:ln>
        </p:spPr>
        <p:style>
          <a:lnRef idx="1">
            <a:schemeClr val="accent1"/>
          </a:lnRef>
          <a:fillRef idx="0">
            <a:schemeClr val="accent1"/>
          </a:fillRef>
          <a:effectRef idx="0">
            <a:schemeClr val="accent1"/>
          </a:effectRef>
          <a:fontRef idx="minor">
            <a:schemeClr val="tx1"/>
          </a:fontRef>
        </p:style>
      </p:cxnSp>
      <p:sp>
        <p:nvSpPr>
          <p:cNvPr id="74" name="Rectangle 73"/>
          <p:cNvSpPr/>
          <p:nvPr/>
        </p:nvSpPr>
        <p:spPr>
          <a:xfrm>
            <a:off x="3092995" y="1577596"/>
            <a:ext cx="953840" cy="95384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r>
              <a:rPr lang="en-US" dirty="0">
                <a:solidFill>
                  <a:srgbClr val="F9F9F9"/>
                </a:solidFill>
                <a:latin typeface="Lato Black" pitchFamily="34" charset="0"/>
                <a:cs typeface="Lato Black" pitchFamily="34" charset="0"/>
              </a:rPr>
              <a:t>C3</a:t>
            </a:r>
          </a:p>
        </p:txBody>
      </p:sp>
      <p:cxnSp>
        <p:nvCxnSpPr>
          <p:cNvPr id="78" name="Straight Arrow Connector 77"/>
          <p:cNvCxnSpPr/>
          <p:nvPr/>
        </p:nvCxnSpPr>
        <p:spPr>
          <a:xfrm>
            <a:off x="3569915" y="2531436"/>
            <a:ext cx="0" cy="2886125"/>
          </a:xfrm>
          <a:prstGeom prst="straightConnector1">
            <a:avLst/>
          </a:prstGeom>
          <a:ln w="127000">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80" name="Content Placeholder 2"/>
          <p:cNvSpPr txBox="1">
            <a:spLocks/>
          </p:cNvSpPr>
          <p:nvPr/>
        </p:nvSpPr>
        <p:spPr>
          <a:xfrm>
            <a:off x="4362610" y="1513431"/>
            <a:ext cx="2731389" cy="1082171"/>
          </a:xfrm>
          <a:prstGeom prst="rect">
            <a:avLst/>
          </a:prstGeom>
        </p:spPr>
        <p:txBody>
          <a:bodyPr vert="horz" lIns="45714" tIns="22857" rIns="45714" bIns="22857"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it-IT" sz="2800" i="1" dirty="0">
                <a:solidFill>
                  <a:srgbClr val="242424"/>
                </a:solidFill>
                <a:latin typeface="Raleway SemiBold" pitchFamily="34" charset="0"/>
              </a:rPr>
              <a:t>Main partition, profiled cores</a:t>
            </a:r>
            <a:endParaRPr lang="it-IT" sz="2800" i="1" dirty="0">
              <a:solidFill>
                <a:srgbClr val="242424"/>
              </a:solidFill>
              <a:latin typeface="Raleway Black" pitchFamily="34" charset="0"/>
            </a:endParaRPr>
          </a:p>
        </p:txBody>
      </p:sp>
      <p:sp>
        <p:nvSpPr>
          <p:cNvPr id="81" name="Content Placeholder 2"/>
          <p:cNvSpPr txBox="1">
            <a:spLocks/>
          </p:cNvSpPr>
          <p:nvPr/>
        </p:nvSpPr>
        <p:spPr>
          <a:xfrm>
            <a:off x="8825824" y="1519889"/>
            <a:ext cx="2310182" cy="1082171"/>
          </a:xfrm>
          <a:prstGeom prst="rect">
            <a:avLst/>
          </a:prstGeom>
        </p:spPr>
        <p:txBody>
          <a:bodyPr vert="horz" lIns="45714" tIns="22857" rIns="45714" bIns="22857"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it-IT" sz="2800" i="1" dirty="0">
                <a:solidFill>
                  <a:srgbClr val="242424"/>
                </a:solidFill>
                <a:latin typeface="Raleway SemiBold" pitchFamily="34" charset="0"/>
              </a:rPr>
              <a:t>Bare-metal Profiler</a:t>
            </a:r>
            <a:endParaRPr lang="it-IT" sz="2800" i="1" dirty="0">
              <a:solidFill>
                <a:srgbClr val="242424"/>
              </a:solidFill>
              <a:latin typeface="Raleway Black" pitchFamily="34" charset="0"/>
            </a:endParaRPr>
          </a:p>
        </p:txBody>
      </p:sp>
      <p:grpSp>
        <p:nvGrpSpPr>
          <p:cNvPr id="83" name="Group 82"/>
          <p:cNvGrpSpPr/>
          <p:nvPr/>
        </p:nvGrpSpPr>
        <p:grpSpPr>
          <a:xfrm rot="16200000">
            <a:off x="4756391" y="3334001"/>
            <a:ext cx="1363339" cy="2291514"/>
            <a:chOff x="15720985" y="6720841"/>
            <a:chExt cx="2727034" cy="4583625"/>
          </a:xfrm>
        </p:grpSpPr>
        <p:sp>
          <p:nvSpPr>
            <p:cNvPr id="84" name="Rectangle 8"/>
            <p:cNvSpPr/>
            <p:nvPr/>
          </p:nvSpPr>
          <p:spPr>
            <a:xfrm>
              <a:off x="15720985" y="6720841"/>
              <a:ext cx="2727034" cy="4364964"/>
            </a:xfrm>
            <a:custGeom>
              <a:avLst/>
              <a:gdLst>
                <a:gd name="connsiteX0" fmla="*/ 0 w 2727034"/>
                <a:gd name="connsiteY0" fmla="*/ 0 h 1470259"/>
                <a:gd name="connsiteX1" fmla="*/ 2727034 w 2727034"/>
                <a:gd name="connsiteY1" fmla="*/ 0 h 1470259"/>
                <a:gd name="connsiteX2" fmla="*/ 2727034 w 2727034"/>
                <a:gd name="connsiteY2" fmla="*/ 1470259 h 1470259"/>
                <a:gd name="connsiteX3" fmla="*/ 0 w 2727034"/>
                <a:gd name="connsiteY3" fmla="*/ 1470259 h 1470259"/>
                <a:gd name="connsiteX4" fmla="*/ 0 w 2727034"/>
                <a:gd name="connsiteY4" fmla="*/ 0 h 1470259"/>
                <a:gd name="connsiteX0" fmla="*/ 0 w 2727034"/>
                <a:gd name="connsiteY0" fmla="*/ 9500 h 1479759"/>
                <a:gd name="connsiteX1" fmla="*/ 326734 w 2727034"/>
                <a:gd name="connsiteY1" fmla="*/ 0 h 1479759"/>
                <a:gd name="connsiteX2" fmla="*/ 2727034 w 2727034"/>
                <a:gd name="connsiteY2" fmla="*/ 9500 h 1479759"/>
                <a:gd name="connsiteX3" fmla="*/ 2727034 w 2727034"/>
                <a:gd name="connsiteY3" fmla="*/ 1479759 h 1479759"/>
                <a:gd name="connsiteX4" fmla="*/ 0 w 2727034"/>
                <a:gd name="connsiteY4" fmla="*/ 1479759 h 1479759"/>
                <a:gd name="connsiteX5" fmla="*/ 0 w 2727034"/>
                <a:gd name="connsiteY5" fmla="*/ 9500 h 1479759"/>
                <a:gd name="connsiteX0" fmla="*/ 0 w 2727034"/>
                <a:gd name="connsiteY0" fmla="*/ 32360 h 1502619"/>
                <a:gd name="connsiteX1" fmla="*/ 326734 w 2727034"/>
                <a:gd name="connsiteY1" fmla="*/ 22860 h 1502619"/>
                <a:gd name="connsiteX2" fmla="*/ 1263994 w 2727034"/>
                <a:gd name="connsiteY2" fmla="*/ 0 h 1502619"/>
                <a:gd name="connsiteX3" fmla="*/ 2727034 w 2727034"/>
                <a:gd name="connsiteY3" fmla="*/ 32360 h 1502619"/>
                <a:gd name="connsiteX4" fmla="*/ 2727034 w 2727034"/>
                <a:gd name="connsiteY4" fmla="*/ 1502619 h 1502619"/>
                <a:gd name="connsiteX5" fmla="*/ 0 w 2727034"/>
                <a:gd name="connsiteY5" fmla="*/ 1502619 h 1502619"/>
                <a:gd name="connsiteX6" fmla="*/ 0 w 2727034"/>
                <a:gd name="connsiteY6" fmla="*/ 32360 h 1502619"/>
                <a:gd name="connsiteX0" fmla="*/ 0 w 2727034"/>
                <a:gd name="connsiteY0" fmla="*/ 32360 h 1502619"/>
                <a:gd name="connsiteX1" fmla="*/ 326734 w 2727034"/>
                <a:gd name="connsiteY1" fmla="*/ 22860 h 1502619"/>
                <a:gd name="connsiteX2" fmla="*/ 692494 w 2727034"/>
                <a:gd name="connsiteY2" fmla="*/ 0 h 1502619"/>
                <a:gd name="connsiteX3" fmla="*/ 1263994 w 2727034"/>
                <a:gd name="connsiteY3" fmla="*/ 0 h 1502619"/>
                <a:gd name="connsiteX4" fmla="*/ 2727034 w 2727034"/>
                <a:gd name="connsiteY4" fmla="*/ 32360 h 1502619"/>
                <a:gd name="connsiteX5" fmla="*/ 2727034 w 2727034"/>
                <a:gd name="connsiteY5" fmla="*/ 1502619 h 1502619"/>
                <a:gd name="connsiteX6" fmla="*/ 0 w 2727034"/>
                <a:gd name="connsiteY6" fmla="*/ 1502619 h 1502619"/>
                <a:gd name="connsiteX7" fmla="*/ 0 w 2727034"/>
                <a:gd name="connsiteY7" fmla="*/ 32360 h 1502619"/>
                <a:gd name="connsiteX0" fmla="*/ 0 w 2727034"/>
                <a:gd name="connsiteY0" fmla="*/ 763880 h 2234139"/>
                <a:gd name="connsiteX1" fmla="*/ 326734 w 2727034"/>
                <a:gd name="connsiteY1" fmla="*/ 754380 h 2234139"/>
                <a:gd name="connsiteX2" fmla="*/ 303874 w 2727034"/>
                <a:gd name="connsiteY2" fmla="*/ 0 h 2234139"/>
                <a:gd name="connsiteX3" fmla="*/ 1263994 w 2727034"/>
                <a:gd name="connsiteY3" fmla="*/ 731520 h 2234139"/>
                <a:gd name="connsiteX4" fmla="*/ 2727034 w 2727034"/>
                <a:gd name="connsiteY4" fmla="*/ 763880 h 2234139"/>
                <a:gd name="connsiteX5" fmla="*/ 2727034 w 2727034"/>
                <a:gd name="connsiteY5" fmla="*/ 2234139 h 2234139"/>
                <a:gd name="connsiteX6" fmla="*/ 0 w 2727034"/>
                <a:gd name="connsiteY6" fmla="*/ 2234139 h 2234139"/>
                <a:gd name="connsiteX7" fmla="*/ 0 w 2727034"/>
                <a:gd name="connsiteY7" fmla="*/ 763880 h 2234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27034" h="2234139">
                  <a:moveTo>
                    <a:pt x="0" y="763880"/>
                  </a:moveTo>
                  <a:lnTo>
                    <a:pt x="326734" y="754380"/>
                  </a:lnTo>
                  <a:lnTo>
                    <a:pt x="303874" y="0"/>
                  </a:lnTo>
                  <a:lnTo>
                    <a:pt x="1263994" y="731520"/>
                  </a:lnTo>
                  <a:lnTo>
                    <a:pt x="2727034" y="763880"/>
                  </a:lnTo>
                  <a:lnTo>
                    <a:pt x="2727034" y="2234139"/>
                  </a:lnTo>
                  <a:lnTo>
                    <a:pt x="0" y="2234139"/>
                  </a:lnTo>
                  <a:lnTo>
                    <a:pt x="0" y="763880"/>
                  </a:lnTo>
                  <a:close/>
                </a:path>
              </a:pathLst>
            </a:custGeom>
            <a:solidFill>
              <a:srgbClr val="47B28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endParaRPr lang="en-US" sz="1600">
                <a:solidFill>
                  <a:srgbClr val="F9F9F9"/>
                </a:solidFill>
              </a:endParaRPr>
            </a:p>
          </p:txBody>
        </p:sp>
        <p:sp>
          <p:nvSpPr>
            <p:cNvPr id="85" name="Content Placeholder 2"/>
            <p:cNvSpPr txBox="1">
              <a:spLocks/>
            </p:cNvSpPr>
            <p:nvPr/>
          </p:nvSpPr>
          <p:spPr>
            <a:xfrm rot="5400000">
              <a:off x="15987930" y="9022038"/>
              <a:ext cx="3219977" cy="1344879"/>
            </a:xfrm>
            <a:prstGeom prst="rect">
              <a:avLst/>
            </a:prstGeom>
          </p:spPr>
          <p:txBody>
            <a:bodyPr vert="horz" lIns="45714" tIns="22857" rIns="45714" bIns="22857"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it-IT" sz="1600" i="1" dirty="0">
                  <a:solidFill>
                    <a:srgbClr val="F9F9F9"/>
                  </a:solidFill>
                  <a:latin typeface="Raleway ExtraBold" pitchFamily="34" charset="0"/>
                </a:rPr>
                <a:t>Memory-mapped Profiling registers</a:t>
              </a:r>
              <a:endParaRPr lang="it-IT" sz="2000" i="1" dirty="0">
                <a:solidFill>
                  <a:srgbClr val="F9F9F9"/>
                </a:solidFill>
                <a:latin typeface="Raleway ExtraBold" pitchFamily="34" charset="0"/>
              </a:endParaRPr>
            </a:p>
          </p:txBody>
        </p:sp>
      </p:grpSp>
      <p:sp>
        <p:nvSpPr>
          <p:cNvPr id="12" name="Rectangle 11"/>
          <p:cNvSpPr/>
          <p:nvPr/>
        </p:nvSpPr>
        <p:spPr>
          <a:xfrm>
            <a:off x="3929572" y="5002422"/>
            <a:ext cx="357762" cy="357762"/>
          </a:xfrm>
          <a:prstGeom prst="rect">
            <a:avLst/>
          </a:prstGeom>
          <a:solidFill>
            <a:srgbClr val="47B2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endParaRPr lang="en-US" sz="1600">
              <a:solidFill>
                <a:srgbClr val="F9F9F9"/>
              </a:solidFill>
            </a:endParaRPr>
          </a:p>
        </p:txBody>
      </p:sp>
      <p:cxnSp>
        <p:nvCxnSpPr>
          <p:cNvPr id="14" name="Straight Connector 13"/>
          <p:cNvCxnSpPr/>
          <p:nvPr/>
        </p:nvCxnSpPr>
        <p:spPr>
          <a:xfrm flipV="1">
            <a:off x="4108453" y="3329622"/>
            <a:ext cx="0" cy="1662863"/>
          </a:xfrm>
          <a:prstGeom prst="line">
            <a:avLst/>
          </a:prstGeom>
          <a:ln w="57150">
            <a:prstDash val="dash"/>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a:off x="4108453" y="3339560"/>
            <a:ext cx="3722563" cy="0"/>
          </a:xfrm>
          <a:prstGeom prst="line">
            <a:avLst/>
          </a:prstGeom>
          <a:ln w="57150">
            <a:prstDash val="dash"/>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flipV="1">
            <a:off x="7835142" y="2530266"/>
            <a:ext cx="0" cy="809294"/>
          </a:xfrm>
          <a:prstGeom prst="line">
            <a:avLst/>
          </a:prstGeom>
          <a:ln w="57150">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6958893" y="5471620"/>
            <a:ext cx="685711" cy="35776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r>
              <a:rPr lang="en-US" sz="1200" dirty="0">
                <a:solidFill>
                  <a:srgbClr val="F9F9F9"/>
                </a:solidFill>
              </a:rPr>
              <a:t>CONF</a:t>
            </a:r>
          </a:p>
        </p:txBody>
      </p:sp>
      <p:sp>
        <p:nvSpPr>
          <p:cNvPr id="89" name="Rectangle 88"/>
          <p:cNvSpPr/>
          <p:nvPr/>
        </p:nvSpPr>
        <p:spPr>
          <a:xfrm>
            <a:off x="7725709" y="5471620"/>
            <a:ext cx="357762" cy="357762"/>
          </a:xfrm>
          <a:prstGeom prst="rect">
            <a:avLst/>
          </a:prstGeom>
          <a:solidFill>
            <a:srgbClr val="47B2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r>
              <a:rPr lang="en-US" sz="1200" dirty="0">
                <a:solidFill>
                  <a:srgbClr val="F9F9F9"/>
                </a:solidFill>
              </a:rPr>
              <a:t>S1</a:t>
            </a:r>
          </a:p>
        </p:txBody>
      </p:sp>
      <p:sp>
        <p:nvSpPr>
          <p:cNvPr id="90" name="Rectangle 89"/>
          <p:cNvSpPr/>
          <p:nvPr/>
        </p:nvSpPr>
        <p:spPr>
          <a:xfrm>
            <a:off x="8134584" y="5471620"/>
            <a:ext cx="357762" cy="357762"/>
          </a:xfrm>
          <a:prstGeom prst="rect">
            <a:avLst/>
          </a:prstGeom>
          <a:solidFill>
            <a:srgbClr val="47B2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r>
              <a:rPr lang="en-US" sz="1200" dirty="0">
                <a:solidFill>
                  <a:srgbClr val="F9F9F9"/>
                </a:solidFill>
              </a:rPr>
              <a:t>S2</a:t>
            </a:r>
          </a:p>
        </p:txBody>
      </p:sp>
      <p:sp>
        <p:nvSpPr>
          <p:cNvPr id="91" name="Rectangle 90"/>
          <p:cNvSpPr/>
          <p:nvPr/>
        </p:nvSpPr>
        <p:spPr>
          <a:xfrm>
            <a:off x="8919673" y="5471620"/>
            <a:ext cx="357762" cy="357762"/>
          </a:xfrm>
          <a:prstGeom prst="rect">
            <a:avLst/>
          </a:prstGeom>
          <a:solidFill>
            <a:srgbClr val="47B2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r>
              <a:rPr lang="en-US" sz="1200" dirty="0" err="1">
                <a:solidFill>
                  <a:srgbClr val="F9F9F9"/>
                </a:solidFill>
              </a:rPr>
              <a:t>S</a:t>
            </a:r>
            <a:r>
              <a:rPr lang="en-US" sz="1200" i="1" dirty="0" err="1">
                <a:solidFill>
                  <a:srgbClr val="F9F9F9"/>
                </a:solidFill>
              </a:rPr>
              <a:t>n</a:t>
            </a:r>
            <a:endParaRPr lang="en-US" sz="1200" i="1" dirty="0">
              <a:solidFill>
                <a:srgbClr val="F9F9F9"/>
              </a:solidFill>
            </a:endParaRPr>
          </a:p>
        </p:txBody>
      </p:sp>
      <p:sp>
        <p:nvSpPr>
          <p:cNvPr id="92" name="Content Placeholder 2"/>
          <p:cNvSpPr txBox="1">
            <a:spLocks/>
          </p:cNvSpPr>
          <p:nvPr/>
        </p:nvSpPr>
        <p:spPr>
          <a:xfrm>
            <a:off x="8514482" y="5361573"/>
            <a:ext cx="406427" cy="541085"/>
          </a:xfrm>
          <a:prstGeom prst="rect">
            <a:avLst/>
          </a:prstGeom>
        </p:spPr>
        <p:txBody>
          <a:bodyPr vert="horz" lIns="45714" tIns="22857" rIns="45714" bIns="22857"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it-IT" sz="2800" i="1" dirty="0">
                <a:solidFill>
                  <a:srgbClr val="F9F9F9"/>
                </a:solidFill>
                <a:latin typeface="Raleway SemiBold" pitchFamily="34" charset="0"/>
              </a:rPr>
              <a:t>...</a:t>
            </a:r>
            <a:endParaRPr lang="it-IT" sz="2800" i="1" dirty="0">
              <a:solidFill>
                <a:srgbClr val="F9F9F9"/>
              </a:solidFill>
              <a:latin typeface="Raleway Black" pitchFamily="34" charset="0"/>
            </a:endParaRPr>
          </a:p>
        </p:txBody>
      </p:sp>
      <p:grpSp>
        <p:nvGrpSpPr>
          <p:cNvPr id="93" name="Group 92"/>
          <p:cNvGrpSpPr/>
          <p:nvPr/>
        </p:nvGrpSpPr>
        <p:grpSpPr>
          <a:xfrm rot="16200000">
            <a:off x="5145809" y="5071035"/>
            <a:ext cx="1381208" cy="2243540"/>
            <a:chOff x="15720986" y="8084489"/>
            <a:chExt cx="2762776" cy="4487665"/>
          </a:xfrm>
        </p:grpSpPr>
        <p:sp>
          <p:nvSpPr>
            <p:cNvPr id="95" name="Rectangle 8"/>
            <p:cNvSpPr/>
            <p:nvPr/>
          </p:nvSpPr>
          <p:spPr>
            <a:xfrm rot="10800000">
              <a:off x="16094659" y="8207190"/>
              <a:ext cx="2389103" cy="4364964"/>
            </a:xfrm>
            <a:custGeom>
              <a:avLst/>
              <a:gdLst>
                <a:gd name="connsiteX0" fmla="*/ 0 w 2727034"/>
                <a:gd name="connsiteY0" fmla="*/ 0 h 1470259"/>
                <a:gd name="connsiteX1" fmla="*/ 2727034 w 2727034"/>
                <a:gd name="connsiteY1" fmla="*/ 0 h 1470259"/>
                <a:gd name="connsiteX2" fmla="*/ 2727034 w 2727034"/>
                <a:gd name="connsiteY2" fmla="*/ 1470259 h 1470259"/>
                <a:gd name="connsiteX3" fmla="*/ 0 w 2727034"/>
                <a:gd name="connsiteY3" fmla="*/ 1470259 h 1470259"/>
                <a:gd name="connsiteX4" fmla="*/ 0 w 2727034"/>
                <a:gd name="connsiteY4" fmla="*/ 0 h 1470259"/>
                <a:gd name="connsiteX0" fmla="*/ 0 w 2727034"/>
                <a:gd name="connsiteY0" fmla="*/ 9500 h 1479759"/>
                <a:gd name="connsiteX1" fmla="*/ 326734 w 2727034"/>
                <a:gd name="connsiteY1" fmla="*/ 0 h 1479759"/>
                <a:gd name="connsiteX2" fmla="*/ 2727034 w 2727034"/>
                <a:gd name="connsiteY2" fmla="*/ 9500 h 1479759"/>
                <a:gd name="connsiteX3" fmla="*/ 2727034 w 2727034"/>
                <a:gd name="connsiteY3" fmla="*/ 1479759 h 1479759"/>
                <a:gd name="connsiteX4" fmla="*/ 0 w 2727034"/>
                <a:gd name="connsiteY4" fmla="*/ 1479759 h 1479759"/>
                <a:gd name="connsiteX5" fmla="*/ 0 w 2727034"/>
                <a:gd name="connsiteY5" fmla="*/ 9500 h 1479759"/>
                <a:gd name="connsiteX0" fmla="*/ 0 w 2727034"/>
                <a:gd name="connsiteY0" fmla="*/ 32360 h 1502619"/>
                <a:gd name="connsiteX1" fmla="*/ 326734 w 2727034"/>
                <a:gd name="connsiteY1" fmla="*/ 22860 h 1502619"/>
                <a:gd name="connsiteX2" fmla="*/ 1263994 w 2727034"/>
                <a:gd name="connsiteY2" fmla="*/ 0 h 1502619"/>
                <a:gd name="connsiteX3" fmla="*/ 2727034 w 2727034"/>
                <a:gd name="connsiteY3" fmla="*/ 32360 h 1502619"/>
                <a:gd name="connsiteX4" fmla="*/ 2727034 w 2727034"/>
                <a:gd name="connsiteY4" fmla="*/ 1502619 h 1502619"/>
                <a:gd name="connsiteX5" fmla="*/ 0 w 2727034"/>
                <a:gd name="connsiteY5" fmla="*/ 1502619 h 1502619"/>
                <a:gd name="connsiteX6" fmla="*/ 0 w 2727034"/>
                <a:gd name="connsiteY6" fmla="*/ 32360 h 1502619"/>
                <a:gd name="connsiteX0" fmla="*/ 0 w 2727034"/>
                <a:gd name="connsiteY0" fmla="*/ 32360 h 1502619"/>
                <a:gd name="connsiteX1" fmla="*/ 326734 w 2727034"/>
                <a:gd name="connsiteY1" fmla="*/ 22860 h 1502619"/>
                <a:gd name="connsiteX2" fmla="*/ 692494 w 2727034"/>
                <a:gd name="connsiteY2" fmla="*/ 0 h 1502619"/>
                <a:gd name="connsiteX3" fmla="*/ 1263994 w 2727034"/>
                <a:gd name="connsiteY3" fmla="*/ 0 h 1502619"/>
                <a:gd name="connsiteX4" fmla="*/ 2727034 w 2727034"/>
                <a:gd name="connsiteY4" fmla="*/ 32360 h 1502619"/>
                <a:gd name="connsiteX5" fmla="*/ 2727034 w 2727034"/>
                <a:gd name="connsiteY5" fmla="*/ 1502619 h 1502619"/>
                <a:gd name="connsiteX6" fmla="*/ 0 w 2727034"/>
                <a:gd name="connsiteY6" fmla="*/ 1502619 h 1502619"/>
                <a:gd name="connsiteX7" fmla="*/ 0 w 2727034"/>
                <a:gd name="connsiteY7" fmla="*/ 32360 h 1502619"/>
                <a:gd name="connsiteX0" fmla="*/ 0 w 2727034"/>
                <a:gd name="connsiteY0" fmla="*/ 763880 h 2234139"/>
                <a:gd name="connsiteX1" fmla="*/ 326734 w 2727034"/>
                <a:gd name="connsiteY1" fmla="*/ 754380 h 2234139"/>
                <a:gd name="connsiteX2" fmla="*/ 303874 w 2727034"/>
                <a:gd name="connsiteY2" fmla="*/ 0 h 2234139"/>
                <a:gd name="connsiteX3" fmla="*/ 1263994 w 2727034"/>
                <a:gd name="connsiteY3" fmla="*/ 731520 h 2234139"/>
                <a:gd name="connsiteX4" fmla="*/ 2727034 w 2727034"/>
                <a:gd name="connsiteY4" fmla="*/ 763880 h 2234139"/>
                <a:gd name="connsiteX5" fmla="*/ 2727034 w 2727034"/>
                <a:gd name="connsiteY5" fmla="*/ 2234139 h 2234139"/>
                <a:gd name="connsiteX6" fmla="*/ 0 w 2727034"/>
                <a:gd name="connsiteY6" fmla="*/ 2234139 h 2234139"/>
                <a:gd name="connsiteX7" fmla="*/ 0 w 2727034"/>
                <a:gd name="connsiteY7" fmla="*/ 763880 h 2234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27034" h="2234139">
                  <a:moveTo>
                    <a:pt x="0" y="763880"/>
                  </a:moveTo>
                  <a:lnTo>
                    <a:pt x="326734" y="754380"/>
                  </a:lnTo>
                  <a:lnTo>
                    <a:pt x="303874" y="0"/>
                  </a:lnTo>
                  <a:lnTo>
                    <a:pt x="1263994" y="731520"/>
                  </a:lnTo>
                  <a:lnTo>
                    <a:pt x="2727034" y="763880"/>
                  </a:lnTo>
                  <a:lnTo>
                    <a:pt x="2727034" y="2234139"/>
                  </a:lnTo>
                  <a:lnTo>
                    <a:pt x="0" y="2234139"/>
                  </a:lnTo>
                  <a:lnTo>
                    <a:pt x="0" y="763880"/>
                  </a:lnTo>
                  <a:close/>
                </a:path>
              </a:pathLst>
            </a:custGeom>
            <a:solidFill>
              <a:srgbClr val="00206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endParaRPr lang="en-US" sz="1600">
                <a:solidFill>
                  <a:srgbClr val="F9F9F9"/>
                </a:solidFill>
              </a:endParaRPr>
            </a:p>
          </p:txBody>
        </p:sp>
        <p:sp>
          <p:nvSpPr>
            <p:cNvPr id="96" name="Content Placeholder 2"/>
            <p:cNvSpPr txBox="1">
              <a:spLocks/>
            </p:cNvSpPr>
            <p:nvPr/>
          </p:nvSpPr>
          <p:spPr>
            <a:xfrm rot="5400000">
              <a:off x="15385683" y="8419792"/>
              <a:ext cx="3219977" cy="2549372"/>
            </a:xfrm>
            <a:prstGeom prst="rect">
              <a:avLst/>
            </a:prstGeom>
          </p:spPr>
          <p:txBody>
            <a:bodyPr vert="horz" lIns="45714" tIns="22857" rIns="45714" bIns="22857"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it-IT" sz="1600" i="1" dirty="0">
                  <a:solidFill>
                    <a:srgbClr val="F9F9F9"/>
                  </a:solidFill>
                  <a:latin typeface="Raleway ExtraBold" pitchFamily="34" charset="0"/>
                </a:rPr>
                <a:t>Config &amp; </a:t>
              </a:r>
            </a:p>
            <a:p>
              <a:pPr marL="0" indent="0" algn="ctr">
                <a:buNone/>
              </a:pPr>
              <a:r>
                <a:rPr lang="it-IT" sz="1600" i="1" dirty="0">
                  <a:solidFill>
                    <a:srgbClr val="F9F9F9"/>
                  </a:solidFill>
                  <a:latin typeface="Raleway ExtraBold" pitchFamily="34" charset="0"/>
                </a:rPr>
                <a:t>Control</a:t>
              </a:r>
            </a:p>
            <a:p>
              <a:pPr marL="0" indent="0" algn="ctr">
                <a:buNone/>
              </a:pPr>
              <a:r>
                <a:rPr lang="it-IT" sz="1600" i="1" dirty="0">
                  <a:solidFill>
                    <a:srgbClr val="F9F9F9"/>
                  </a:solidFill>
                  <a:latin typeface="Raleway ExtraBold" pitchFamily="34" charset="0"/>
                </a:rPr>
                <a:t>Interface</a:t>
              </a:r>
            </a:p>
          </p:txBody>
        </p:sp>
      </p:grpSp>
      <p:sp>
        <p:nvSpPr>
          <p:cNvPr id="97" name="Content Placeholder 2"/>
          <p:cNvSpPr txBox="1">
            <a:spLocks/>
          </p:cNvSpPr>
          <p:nvPr/>
        </p:nvSpPr>
        <p:spPr>
          <a:xfrm>
            <a:off x="9656231" y="3124406"/>
            <a:ext cx="1479775" cy="1639764"/>
          </a:xfrm>
          <a:prstGeom prst="rect">
            <a:avLst/>
          </a:prstGeom>
        </p:spPr>
        <p:txBody>
          <a:bodyPr vert="horz" lIns="45714" tIns="22857" rIns="45714" bIns="22857"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it-IT" sz="2000" dirty="0">
                <a:solidFill>
                  <a:srgbClr val="242424"/>
                </a:solidFill>
                <a:latin typeface="Raleway SemiBold" pitchFamily="34" charset="0"/>
              </a:rPr>
              <a:t>Array of samples stored in memory</a:t>
            </a:r>
          </a:p>
        </p:txBody>
      </p:sp>
      <p:cxnSp>
        <p:nvCxnSpPr>
          <p:cNvPr id="27" name="Straight Connector 26"/>
          <p:cNvCxnSpPr/>
          <p:nvPr/>
        </p:nvCxnSpPr>
        <p:spPr>
          <a:xfrm>
            <a:off x="9705919" y="4479758"/>
            <a:ext cx="1430087"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p:nvCxnSpPr>
        <p:spPr>
          <a:xfrm flipV="1">
            <a:off x="9098555" y="4479758"/>
            <a:ext cx="607364" cy="1022443"/>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99" name="Straight Connector 98"/>
          <p:cNvCxnSpPr/>
          <p:nvPr/>
        </p:nvCxnSpPr>
        <p:spPr>
          <a:xfrm flipV="1">
            <a:off x="7904590" y="4479759"/>
            <a:ext cx="1801328" cy="1022442"/>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00" name="Straight Connector 99"/>
          <p:cNvCxnSpPr/>
          <p:nvPr/>
        </p:nvCxnSpPr>
        <p:spPr>
          <a:xfrm flipV="1">
            <a:off x="8313545" y="4479759"/>
            <a:ext cx="1392374" cy="1022442"/>
          </a:xfrm>
          <a:prstGeom prst="line">
            <a:avLst/>
          </a:prstGeom>
          <a:ln w="57150"/>
        </p:spPr>
        <p:style>
          <a:lnRef idx="1">
            <a:schemeClr val="accent1"/>
          </a:lnRef>
          <a:fillRef idx="0">
            <a:schemeClr val="accent1"/>
          </a:fillRef>
          <a:effectRef idx="0">
            <a:schemeClr val="accent1"/>
          </a:effectRef>
          <a:fontRef idx="minor">
            <a:schemeClr val="tx1"/>
          </a:fontRef>
        </p:style>
      </p:cxnSp>
      <p:pic>
        <p:nvPicPr>
          <p:cNvPr id="40" name="Picture 3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12582" y="0"/>
            <a:ext cx="879418" cy="6155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3" name="Rectangle 42"/>
          <p:cNvSpPr/>
          <p:nvPr/>
        </p:nvSpPr>
        <p:spPr>
          <a:xfrm>
            <a:off x="4278018" y="1424374"/>
            <a:ext cx="1120886" cy="127320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endParaRPr lang="en-US" sz="1600" dirty="0">
              <a:solidFill>
                <a:srgbClr val="242424"/>
              </a:solidFill>
            </a:endParaRPr>
          </a:p>
        </p:txBody>
      </p:sp>
      <p:grpSp>
        <p:nvGrpSpPr>
          <p:cNvPr id="2" name="Group 1"/>
          <p:cNvGrpSpPr/>
          <p:nvPr/>
        </p:nvGrpSpPr>
        <p:grpSpPr>
          <a:xfrm>
            <a:off x="4078019" y="1424374"/>
            <a:ext cx="1320885" cy="1273202"/>
            <a:chOff x="19835191" y="2848225"/>
            <a:chExt cx="2642114" cy="2546735"/>
          </a:xfrm>
        </p:grpSpPr>
        <p:sp>
          <p:nvSpPr>
            <p:cNvPr id="57" name="Rectangle 56"/>
            <p:cNvSpPr/>
            <p:nvPr/>
          </p:nvSpPr>
          <p:spPr>
            <a:xfrm>
              <a:off x="19835191" y="2848225"/>
              <a:ext cx="2642114" cy="2546735"/>
            </a:xfrm>
            <a:prstGeom prst="rect">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endParaRPr lang="en-US" sz="1600" dirty="0">
                <a:solidFill>
                  <a:srgbClr val="242424"/>
                </a:solidFill>
              </a:endParaRPr>
            </a:p>
          </p:txBody>
        </p:sp>
        <p:sp>
          <p:nvSpPr>
            <p:cNvPr id="55" name="Rectangle 54"/>
            <p:cNvSpPr/>
            <p:nvPr/>
          </p:nvSpPr>
          <p:spPr>
            <a:xfrm>
              <a:off x="20194071" y="3154711"/>
              <a:ext cx="1907928" cy="1907928"/>
            </a:xfrm>
            <a:prstGeom prst="rect">
              <a:avLst/>
            </a:prstGeom>
            <a:solidFill>
              <a:srgbClr val="D1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r>
                <a:rPr lang="en-US" dirty="0">
                  <a:solidFill>
                    <a:srgbClr val="F9F9F9"/>
                  </a:solidFill>
                  <a:latin typeface="Lato Black" pitchFamily="34" charset="0"/>
                  <a:cs typeface="Lato Black" pitchFamily="34" charset="0"/>
                </a:rPr>
                <a:t>C4</a:t>
              </a:r>
            </a:p>
          </p:txBody>
        </p:sp>
      </p:grpSp>
      <p:sp>
        <p:nvSpPr>
          <p:cNvPr id="44" name="Rectangle 43"/>
          <p:cNvSpPr/>
          <p:nvPr/>
        </p:nvSpPr>
        <p:spPr>
          <a:xfrm>
            <a:off x="0" y="0"/>
            <a:ext cx="6535882" cy="953599"/>
          </a:xfrm>
          <a:prstGeom prst="rect">
            <a:avLst/>
          </a:prstGeom>
          <a:solidFill>
            <a:schemeClr val="bg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chemeClr val="tx1"/>
                </a:solidFill>
                <a:latin typeface="Raleway SemiBold" charset="0"/>
                <a:ea typeface="Raleway SemiBold" charset="0"/>
                <a:cs typeface="Raleway SemiBold" charset="0"/>
              </a:rPr>
              <a:t>   Knowledge is Power</a:t>
            </a:r>
          </a:p>
        </p:txBody>
      </p:sp>
    </p:spTree>
    <p:extLst>
      <p:ext uri="{BB962C8B-B14F-4D97-AF65-F5344CB8AC3E}">
        <p14:creationId xmlns:p14="http://schemas.microsoft.com/office/powerpoint/2010/main" val="1874429324"/>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200" fill="hold"/>
                                        <p:tgtEl>
                                          <p:spTgt spid="4"/>
                                        </p:tgtEl>
                                        <p:attrNameLst>
                                          <p:attrName>ppt_x</p:attrName>
                                        </p:attrNameLst>
                                      </p:cBhvr>
                                      <p:tavLst>
                                        <p:tav tm="0">
                                          <p:val>
                                            <p:strVal val="#ppt_x"/>
                                          </p:val>
                                        </p:tav>
                                        <p:tav tm="100000">
                                          <p:val>
                                            <p:strVal val="#ppt_x"/>
                                          </p:val>
                                        </p:tav>
                                      </p:tavLst>
                                    </p:anim>
                                    <p:anim calcmode="lin" valueType="num">
                                      <p:cBhvr additive="base">
                                        <p:cTn id="8" dur="2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100"/>
                                  </p:stCondLst>
                                  <p:childTnLst>
                                    <p:set>
                                      <p:cBhvr>
                                        <p:cTn id="10" dur="1" fill="hold">
                                          <p:stCondLst>
                                            <p:cond delay="0"/>
                                          </p:stCondLst>
                                        </p:cTn>
                                        <p:tgtEl>
                                          <p:spTgt spid="67"/>
                                        </p:tgtEl>
                                        <p:attrNameLst>
                                          <p:attrName>style.visibility</p:attrName>
                                        </p:attrNameLst>
                                      </p:cBhvr>
                                      <p:to>
                                        <p:strVal val="visible"/>
                                      </p:to>
                                    </p:set>
                                    <p:anim calcmode="lin" valueType="num">
                                      <p:cBhvr additive="base">
                                        <p:cTn id="11" dur="200" fill="hold"/>
                                        <p:tgtEl>
                                          <p:spTgt spid="67"/>
                                        </p:tgtEl>
                                        <p:attrNameLst>
                                          <p:attrName>ppt_x</p:attrName>
                                        </p:attrNameLst>
                                      </p:cBhvr>
                                      <p:tavLst>
                                        <p:tav tm="0">
                                          <p:val>
                                            <p:strVal val="#ppt_x"/>
                                          </p:val>
                                        </p:tav>
                                        <p:tav tm="100000">
                                          <p:val>
                                            <p:strVal val="#ppt_x"/>
                                          </p:val>
                                        </p:tav>
                                      </p:tavLst>
                                    </p:anim>
                                    <p:anim calcmode="lin" valueType="num">
                                      <p:cBhvr additive="base">
                                        <p:cTn id="12" dur="200" fill="hold"/>
                                        <p:tgtEl>
                                          <p:spTgt spid="6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6"/>
                                        </p:tgtEl>
                                        <p:attrNameLst>
                                          <p:attrName>style.visibility</p:attrName>
                                        </p:attrNameLst>
                                      </p:cBhvr>
                                      <p:to>
                                        <p:strVal val="visible"/>
                                      </p:to>
                                    </p:set>
                                    <p:animEffect transition="in" filter="wipe(left)">
                                      <p:cBhvr>
                                        <p:cTn id="17" dur="300"/>
                                        <p:tgtEl>
                                          <p:spTgt spid="56"/>
                                        </p:tgtEl>
                                      </p:cBhvr>
                                    </p:animEffect>
                                  </p:childTnLst>
                                </p:cTn>
                              </p:par>
                            </p:childTnLst>
                          </p:cTn>
                        </p:par>
                        <p:par>
                          <p:cTn id="18" fill="hold">
                            <p:stCondLst>
                              <p:cond delay="300"/>
                            </p:stCondLst>
                            <p:childTnLst>
                              <p:par>
                                <p:cTn id="19" presetID="22" presetClass="entr" presetSubtype="8" fill="hold" grpId="0" nodeType="afterEffect">
                                  <p:stCondLst>
                                    <p:cond delay="0"/>
                                  </p:stCondLst>
                                  <p:childTnLst>
                                    <p:set>
                                      <p:cBhvr>
                                        <p:cTn id="20" dur="1" fill="hold">
                                          <p:stCondLst>
                                            <p:cond delay="0"/>
                                          </p:stCondLst>
                                        </p:cTn>
                                        <p:tgtEl>
                                          <p:spTgt spid="43"/>
                                        </p:tgtEl>
                                        <p:attrNameLst>
                                          <p:attrName>style.visibility</p:attrName>
                                        </p:attrNameLst>
                                      </p:cBhvr>
                                      <p:to>
                                        <p:strVal val="visible"/>
                                      </p:to>
                                    </p:set>
                                    <p:animEffect transition="in" filter="wipe(left)">
                                      <p:cBhvr>
                                        <p:cTn id="21" dur="100"/>
                                        <p:tgtEl>
                                          <p:spTgt spid="43"/>
                                        </p:tgtEl>
                                      </p:cBhvr>
                                    </p:animEffect>
                                  </p:childTnLst>
                                </p:cTn>
                              </p:par>
                            </p:childTnLst>
                          </p:cTn>
                        </p:par>
                        <p:par>
                          <p:cTn id="22" fill="hold">
                            <p:stCondLst>
                              <p:cond delay="400"/>
                            </p:stCondLst>
                            <p:childTnLst>
                              <p:par>
                                <p:cTn id="23" presetID="10" presetClass="entr" presetSubtype="0" fill="hold" grpId="0" nodeType="afterEffect">
                                  <p:stCondLst>
                                    <p:cond delay="0"/>
                                  </p:stCondLst>
                                  <p:childTnLst>
                                    <p:set>
                                      <p:cBhvr>
                                        <p:cTn id="24" dur="1" fill="hold">
                                          <p:stCondLst>
                                            <p:cond delay="0"/>
                                          </p:stCondLst>
                                        </p:cTn>
                                        <p:tgtEl>
                                          <p:spTgt spid="52"/>
                                        </p:tgtEl>
                                        <p:attrNameLst>
                                          <p:attrName>style.visibility</p:attrName>
                                        </p:attrNameLst>
                                      </p:cBhvr>
                                      <p:to>
                                        <p:strVal val="visible"/>
                                      </p:to>
                                    </p:set>
                                    <p:animEffect transition="in" filter="fade">
                                      <p:cBhvr>
                                        <p:cTn id="25" dur="100"/>
                                        <p:tgtEl>
                                          <p:spTgt spid="52"/>
                                        </p:tgtEl>
                                      </p:cBhvr>
                                    </p:animEffect>
                                  </p:childTnLst>
                                </p:cTn>
                              </p:par>
                            </p:childTnLst>
                          </p:cTn>
                        </p:par>
                        <p:par>
                          <p:cTn id="26" fill="hold">
                            <p:stCondLst>
                              <p:cond delay="500"/>
                            </p:stCondLst>
                            <p:childTnLst>
                              <p:par>
                                <p:cTn id="27" presetID="10" presetClass="entr" presetSubtype="0" fill="hold" grpId="0" nodeType="afterEffect">
                                  <p:stCondLst>
                                    <p:cond delay="0"/>
                                  </p:stCondLst>
                                  <p:childTnLst>
                                    <p:set>
                                      <p:cBhvr>
                                        <p:cTn id="28" dur="1" fill="hold">
                                          <p:stCondLst>
                                            <p:cond delay="0"/>
                                          </p:stCondLst>
                                        </p:cTn>
                                        <p:tgtEl>
                                          <p:spTgt spid="53"/>
                                        </p:tgtEl>
                                        <p:attrNameLst>
                                          <p:attrName>style.visibility</p:attrName>
                                        </p:attrNameLst>
                                      </p:cBhvr>
                                      <p:to>
                                        <p:strVal val="visible"/>
                                      </p:to>
                                    </p:set>
                                    <p:animEffect transition="in" filter="fade">
                                      <p:cBhvr>
                                        <p:cTn id="29" dur="100"/>
                                        <p:tgtEl>
                                          <p:spTgt spid="53"/>
                                        </p:tgtEl>
                                      </p:cBhvr>
                                    </p:animEffect>
                                  </p:childTnLst>
                                </p:cTn>
                              </p:par>
                            </p:childTnLst>
                          </p:cTn>
                        </p:par>
                        <p:par>
                          <p:cTn id="30" fill="hold">
                            <p:stCondLst>
                              <p:cond delay="600"/>
                            </p:stCondLst>
                            <p:childTnLst>
                              <p:par>
                                <p:cTn id="31" presetID="10" presetClass="entr" presetSubtype="0" fill="hold" grpId="0" nodeType="afterEffect">
                                  <p:stCondLst>
                                    <p:cond delay="0"/>
                                  </p:stCondLst>
                                  <p:childTnLst>
                                    <p:set>
                                      <p:cBhvr>
                                        <p:cTn id="32" dur="1" fill="hold">
                                          <p:stCondLst>
                                            <p:cond delay="0"/>
                                          </p:stCondLst>
                                        </p:cTn>
                                        <p:tgtEl>
                                          <p:spTgt spid="74"/>
                                        </p:tgtEl>
                                        <p:attrNameLst>
                                          <p:attrName>style.visibility</p:attrName>
                                        </p:attrNameLst>
                                      </p:cBhvr>
                                      <p:to>
                                        <p:strVal val="visible"/>
                                      </p:to>
                                    </p:set>
                                    <p:animEffect transition="in" filter="fade">
                                      <p:cBhvr>
                                        <p:cTn id="33" dur="100"/>
                                        <p:tgtEl>
                                          <p:spTgt spid="74"/>
                                        </p:tgtEl>
                                      </p:cBhvr>
                                    </p:animEffect>
                                  </p:childTnLst>
                                </p:cTn>
                              </p:par>
                            </p:childTnLst>
                          </p:cTn>
                        </p:par>
                        <p:par>
                          <p:cTn id="34" fill="hold">
                            <p:stCondLst>
                              <p:cond delay="700"/>
                            </p:stCondLst>
                            <p:childTnLst>
                              <p:par>
                                <p:cTn id="35" presetID="10" presetClass="entr" presetSubtype="0" fill="hold" nodeType="after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fade">
                                      <p:cBhvr>
                                        <p:cTn id="37" dur="100"/>
                                        <p:tgtEl>
                                          <p:spTgt spid="2"/>
                                        </p:tgtEl>
                                      </p:cBhvr>
                                    </p:animEffect>
                                  </p:childTnLst>
                                </p:cTn>
                              </p:par>
                            </p:childTnLst>
                          </p:cTn>
                        </p:par>
                        <p:par>
                          <p:cTn id="38" fill="hold">
                            <p:stCondLst>
                              <p:cond delay="800"/>
                            </p:stCondLst>
                            <p:childTnLst>
                              <p:par>
                                <p:cTn id="39" presetID="1" presetClass="exit" presetSubtype="0" fill="hold" grpId="1" nodeType="afterEffect">
                                  <p:stCondLst>
                                    <p:cond delay="0"/>
                                  </p:stCondLst>
                                  <p:childTnLst>
                                    <p:set>
                                      <p:cBhvr>
                                        <p:cTn id="40" dur="1" fill="hold">
                                          <p:stCondLst>
                                            <p:cond delay="0"/>
                                          </p:stCondLst>
                                        </p:cTn>
                                        <p:tgtEl>
                                          <p:spTgt spid="43"/>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63" presetClass="path" presetSubtype="0" accel="50000" decel="50000" fill="hold" nodeType="clickEffect">
                                  <p:stCondLst>
                                    <p:cond delay="0"/>
                                  </p:stCondLst>
                                  <p:childTnLst>
                                    <p:animMotion origin="layout" path="M -3.75928E-6 -2.96296E-6 L 0.27466 -2.96296E-6 " pathEditMode="relative" rAng="0" ptsTypes="AA">
                                      <p:cBhvr>
                                        <p:cTn id="44" dur="500" fill="hold"/>
                                        <p:tgtEl>
                                          <p:spTgt spid="2"/>
                                        </p:tgtEl>
                                        <p:attrNameLst>
                                          <p:attrName>ppt_x</p:attrName>
                                          <p:attrName>ppt_y</p:attrName>
                                        </p:attrNameLst>
                                      </p:cBhvr>
                                      <p:rCtr x="13729" y="0"/>
                                    </p:animMotion>
                                  </p:childTnLst>
                                </p:cTn>
                              </p:par>
                            </p:childTnLst>
                          </p:cTn>
                        </p:par>
                        <p:par>
                          <p:cTn id="45" fill="hold">
                            <p:stCondLst>
                              <p:cond delay="500"/>
                            </p:stCondLst>
                            <p:childTnLst>
                              <p:par>
                                <p:cTn id="46" presetID="22" presetClass="entr" presetSubtype="1" fill="hold" nodeType="afterEffect">
                                  <p:stCondLst>
                                    <p:cond delay="0"/>
                                  </p:stCondLst>
                                  <p:childTnLst>
                                    <p:set>
                                      <p:cBhvr>
                                        <p:cTn id="47" dur="1" fill="hold">
                                          <p:stCondLst>
                                            <p:cond delay="0"/>
                                          </p:stCondLst>
                                        </p:cTn>
                                        <p:tgtEl>
                                          <p:spTgt spid="6"/>
                                        </p:tgtEl>
                                        <p:attrNameLst>
                                          <p:attrName>style.visibility</p:attrName>
                                        </p:attrNameLst>
                                      </p:cBhvr>
                                      <p:to>
                                        <p:strVal val="visible"/>
                                      </p:to>
                                    </p:set>
                                    <p:animEffect transition="in" filter="wipe(up)">
                                      <p:cBhvr>
                                        <p:cTn id="48" dur="250"/>
                                        <p:tgtEl>
                                          <p:spTgt spid="6"/>
                                        </p:tgtEl>
                                      </p:cBhvr>
                                    </p:animEffect>
                                  </p:childTnLst>
                                </p:cTn>
                              </p:par>
                              <p:par>
                                <p:cTn id="49" presetID="22" presetClass="entr" presetSubtype="1" fill="hold" nodeType="withEffect">
                                  <p:stCondLst>
                                    <p:cond delay="0"/>
                                  </p:stCondLst>
                                  <p:childTnLst>
                                    <p:set>
                                      <p:cBhvr>
                                        <p:cTn id="50" dur="1" fill="hold">
                                          <p:stCondLst>
                                            <p:cond delay="0"/>
                                          </p:stCondLst>
                                        </p:cTn>
                                        <p:tgtEl>
                                          <p:spTgt spid="69"/>
                                        </p:tgtEl>
                                        <p:attrNameLst>
                                          <p:attrName>style.visibility</p:attrName>
                                        </p:attrNameLst>
                                      </p:cBhvr>
                                      <p:to>
                                        <p:strVal val="visible"/>
                                      </p:to>
                                    </p:set>
                                    <p:animEffect transition="in" filter="wipe(up)">
                                      <p:cBhvr>
                                        <p:cTn id="51" dur="250"/>
                                        <p:tgtEl>
                                          <p:spTgt spid="69"/>
                                        </p:tgtEl>
                                      </p:cBhvr>
                                    </p:animEffect>
                                  </p:childTnLst>
                                </p:cTn>
                              </p:par>
                              <p:par>
                                <p:cTn id="52" presetID="22" presetClass="entr" presetSubtype="1" fill="hold" nodeType="withEffect">
                                  <p:stCondLst>
                                    <p:cond delay="0"/>
                                  </p:stCondLst>
                                  <p:childTnLst>
                                    <p:set>
                                      <p:cBhvr>
                                        <p:cTn id="53" dur="1" fill="hold">
                                          <p:stCondLst>
                                            <p:cond delay="0"/>
                                          </p:stCondLst>
                                        </p:cTn>
                                        <p:tgtEl>
                                          <p:spTgt spid="78"/>
                                        </p:tgtEl>
                                        <p:attrNameLst>
                                          <p:attrName>style.visibility</p:attrName>
                                        </p:attrNameLst>
                                      </p:cBhvr>
                                      <p:to>
                                        <p:strVal val="visible"/>
                                      </p:to>
                                    </p:set>
                                    <p:animEffect transition="in" filter="wipe(up)">
                                      <p:cBhvr>
                                        <p:cTn id="54" dur="250"/>
                                        <p:tgtEl>
                                          <p:spTgt spid="78"/>
                                        </p:tgtEl>
                                      </p:cBhvr>
                                    </p:animEffect>
                                  </p:childTnLst>
                                </p:cTn>
                              </p:par>
                            </p:childTnLst>
                          </p:cTn>
                        </p:par>
                        <p:par>
                          <p:cTn id="55" fill="hold">
                            <p:stCondLst>
                              <p:cond delay="750"/>
                            </p:stCondLst>
                            <p:childTnLst>
                              <p:par>
                                <p:cTn id="56" presetID="10" presetClass="entr" presetSubtype="0" fill="hold" grpId="0" nodeType="afterEffect">
                                  <p:stCondLst>
                                    <p:cond delay="0"/>
                                  </p:stCondLst>
                                  <p:childTnLst>
                                    <p:set>
                                      <p:cBhvr>
                                        <p:cTn id="57" dur="1" fill="hold">
                                          <p:stCondLst>
                                            <p:cond delay="0"/>
                                          </p:stCondLst>
                                        </p:cTn>
                                        <p:tgtEl>
                                          <p:spTgt spid="80"/>
                                        </p:tgtEl>
                                        <p:attrNameLst>
                                          <p:attrName>style.visibility</p:attrName>
                                        </p:attrNameLst>
                                      </p:cBhvr>
                                      <p:to>
                                        <p:strVal val="visible"/>
                                      </p:to>
                                    </p:set>
                                    <p:animEffect transition="in" filter="fade">
                                      <p:cBhvr>
                                        <p:cTn id="58" dur="250"/>
                                        <p:tgtEl>
                                          <p:spTgt spid="80"/>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71"/>
                                        </p:tgtEl>
                                        <p:attrNameLst>
                                          <p:attrName>style.visibility</p:attrName>
                                        </p:attrNameLst>
                                      </p:cBhvr>
                                      <p:to>
                                        <p:strVal val="visible"/>
                                      </p:to>
                                    </p:set>
                                    <p:animEffect transition="in" filter="fade">
                                      <p:cBhvr>
                                        <p:cTn id="63" dur="250"/>
                                        <p:tgtEl>
                                          <p:spTgt spid="71"/>
                                        </p:tgtEl>
                                      </p:cBhvr>
                                    </p:animEffect>
                                  </p:childTnLst>
                                </p:cTn>
                              </p:par>
                            </p:childTnLst>
                          </p:cTn>
                        </p:par>
                        <p:par>
                          <p:cTn id="64" fill="hold">
                            <p:stCondLst>
                              <p:cond delay="250"/>
                            </p:stCondLst>
                            <p:childTnLst>
                              <p:par>
                                <p:cTn id="65" presetID="10" presetClass="entr" presetSubtype="0" fill="hold" grpId="0" nodeType="afterEffect">
                                  <p:stCondLst>
                                    <p:cond delay="0"/>
                                  </p:stCondLst>
                                  <p:childTnLst>
                                    <p:set>
                                      <p:cBhvr>
                                        <p:cTn id="66" dur="1" fill="hold">
                                          <p:stCondLst>
                                            <p:cond delay="0"/>
                                          </p:stCondLst>
                                        </p:cTn>
                                        <p:tgtEl>
                                          <p:spTgt spid="81"/>
                                        </p:tgtEl>
                                        <p:attrNameLst>
                                          <p:attrName>style.visibility</p:attrName>
                                        </p:attrNameLst>
                                      </p:cBhvr>
                                      <p:to>
                                        <p:strVal val="visible"/>
                                      </p:to>
                                    </p:set>
                                    <p:animEffect transition="in" filter="fade">
                                      <p:cBhvr>
                                        <p:cTn id="67" dur="250"/>
                                        <p:tgtEl>
                                          <p:spTgt spid="81"/>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12"/>
                                        </p:tgtEl>
                                        <p:attrNameLst>
                                          <p:attrName>style.visibility</p:attrName>
                                        </p:attrNameLst>
                                      </p:cBhvr>
                                      <p:to>
                                        <p:strVal val="visible"/>
                                      </p:to>
                                    </p:set>
                                    <p:animEffect transition="in" filter="fade">
                                      <p:cBhvr>
                                        <p:cTn id="72" dur="250"/>
                                        <p:tgtEl>
                                          <p:spTgt spid="12"/>
                                        </p:tgtEl>
                                      </p:cBhvr>
                                    </p:animEffect>
                                  </p:childTnLst>
                                </p:cTn>
                              </p:par>
                            </p:childTnLst>
                          </p:cTn>
                        </p:par>
                        <p:par>
                          <p:cTn id="73" fill="hold">
                            <p:stCondLst>
                              <p:cond delay="250"/>
                            </p:stCondLst>
                            <p:childTnLst>
                              <p:par>
                                <p:cTn id="74" presetID="22" presetClass="entr" presetSubtype="8" fill="hold" nodeType="afterEffect">
                                  <p:stCondLst>
                                    <p:cond delay="0"/>
                                  </p:stCondLst>
                                  <p:childTnLst>
                                    <p:set>
                                      <p:cBhvr>
                                        <p:cTn id="75" dur="1" fill="hold">
                                          <p:stCondLst>
                                            <p:cond delay="0"/>
                                          </p:stCondLst>
                                        </p:cTn>
                                        <p:tgtEl>
                                          <p:spTgt spid="83"/>
                                        </p:tgtEl>
                                        <p:attrNameLst>
                                          <p:attrName>style.visibility</p:attrName>
                                        </p:attrNameLst>
                                      </p:cBhvr>
                                      <p:to>
                                        <p:strVal val="visible"/>
                                      </p:to>
                                    </p:set>
                                    <p:animEffect transition="in" filter="wipe(left)">
                                      <p:cBhvr>
                                        <p:cTn id="76" dur="500"/>
                                        <p:tgtEl>
                                          <p:spTgt spid="83"/>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4" fill="hold" nodeType="clickEffect">
                                  <p:stCondLst>
                                    <p:cond delay="0"/>
                                  </p:stCondLst>
                                  <p:childTnLst>
                                    <p:set>
                                      <p:cBhvr>
                                        <p:cTn id="80" dur="1" fill="hold">
                                          <p:stCondLst>
                                            <p:cond delay="0"/>
                                          </p:stCondLst>
                                        </p:cTn>
                                        <p:tgtEl>
                                          <p:spTgt spid="14"/>
                                        </p:tgtEl>
                                        <p:attrNameLst>
                                          <p:attrName>style.visibility</p:attrName>
                                        </p:attrNameLst>
                                      </p:cBhvr>
                                      <p:to>
                                        <p:strVal val="visible"/>
                                      </p:to>
                                    </p:set>
                                    <p:animEffect transition="in" filter="wipe(down)">
                                      <p:cBhvr>
                                        <p:cTn id="81" dur="250"/>
                                        <p:tgtEl>
                                          <p:spTgt spid="14"/>
                                        </p:tgtEl>
                                      </p:cBhvr>
                                    </p:animEffect>
                                  </p:childTnLst>
                                </p:cTn>
                              </p:par>
                            </p:childTnLst>
                          </p:cTn>
                        </p:par>
                        <p:par>
                          <p:cTn id="82" fill="hold">
                            <p:stCondLst>
                              <p:cond delay="250"/>
                            </p:stCondLst>
                            <p:childTnLst>
                              <p:par>
                                <p:cTn id="83" presetID="22" presetClass="entr" presetSubtype="8" fill="hold" nodeType="afterEffect">
                                  <p:stCondLst>
                                    <p:cond delay="0"/>
                                  </p:stCondLst>
                                  <p:childTnLst>
                                    <p:set>
                                      <p:cBhvr>
                                        <p:cTn id="84" dur="1" fill="hold">
                                          <p:stCondLst>
                                            <p:cond delay="0"/>
                                          </p:stCondLst>
                                        </p:cTn>
                                        <p:tgtEl>
                                          <p:spTgt spid="86"/>
                                        </p:tgtEl>
                                        <p:attrNameLst>
                                          <p:attrName>style.visibility</p:attrName>
                                        </p:attrNameLst>
                                      </p:cBhvr>
                                      <p:to>
                                        <p:strVal val="visible"/>
                                      </p:to>
                                    </p:set>
                                    <p:animEffect transition="in" filter="wipe(left)">
                                      <p:cBhvr>
                                        <p:cTn id="85" dur="250"/>
                                        <p:tgtEl>
                                          <p:spTgt spid="86"/>
                                        </p:tgtEl>
                                      </p:cBhvr>
                                    </p:animEffect>
                                  </p:childTnLst>
                                </p:cTn>
                              </p:par>
                            </p:childTnLst>
                          </p:cTn>
                        </p:par>
                        <p:par>
                          <p:cTn id="86" fill="hold">
                            <p:stCondLst>
                              <p:cond delay="500"/>
                            </p:stCondLst>
                            <p:childTnLst>
                              <p:par>
                                <p:cTn id="87" presetID="22" presetClass="entr" presetSubtype="4" fill="hold" nodeType="afterEffect">
                                  <p:stCondLst>
                                    <p:cond delay="0"/>
                                  </p:stCondLst>
                                  <p:childTnLst>
                                    <p:set>
                                      <p:cBhvr>
                                        <p:cTn id="88" dur="1" fill="hold">
                                          <p:stCondLst>
                                            <p:cond delay="0"/>
                                          </p:stCondLst>
                                        </p:cTn>
                                        <p:tgtEl>
                                          <p:spTgt spid="87"/>
                                        </p:tgtEl>
                                        <p:attrNameLst>
                                          <p:attrName>style.visibility</p:attrName>
                                        </p:attrNameLst>
                                      </p:cBhvr>
                                      <p:to>
                                        <p:strVal val="visible"/>
                                      </p:to>
                                    </p:set>
                                    <p:animEffect transition="in" filter="wipe(down)">
                                      <p:cBhvr>
                                        <p:cTn id="89" dur="250"/>
                                        <p:tgtEl>
                                          <p:spTgt spid="87"/>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ntr" presetSubtype="0" fill="hold" grpId="0" nodeType="clickEffect">
                                  <p:stCondLst>
                                    <p:cond delay="0"/>
                                  </p:stCondLst>
                                  <p:childTnLst>
                                    <p:set>
                                      <p:cBhvr>
                                        <p:cTn id="93" dur="1" fill="hold">
                                          <p:stCondLst>
                                            <p:cond delay="0"/>
                                          </p:stCondLst>
                                        </p:cTn>
                                        <p:tgtEl>
                                          <p:spTgt spid="25"/>
                                        </p:tgtEl>
                                        <p:attrNameLst>
                                          <p:attrName>style.visibility</p:attrName>
                                        </p:attrNameLst>
                                      </p:cBhvr>
                                      <p:to>
                                        <p:strVal val="visible"/>
                                      </p:to>
                                    </p:set>
                                    <p:animEffect transition="in" filter="fade">
                                      <p:cBhvr>
                                        <p:cTn id="94" dur="250"/>
                                        <p:tgtEl>
                                          <p:spTgt spid="25"/>
                                        </p:tgtEl>
                                      </p:cBhvr>
                                    </p:animEffect>
                                  </p:childTnLst>
                                </p:cTn>
                              </p:par>
                            </p:childTnLst>
                          </p:cTn>
                        </p:par>
                        <p:par>
                          <p:cTn id="95" fill="hold">
                            <p:stCondLst>
                              <p:cond delay="250"/>
                            </p:stCondLst>
                            <p:childTnLst>
                              <p:par>
                                <p:cTn id="96" presetID="22" presetClass="entr" presetSubtype="2" fill="hold" nodeType="afterEffect">
                                  <p:stCondLst>
                                    <p:cond delay="0"/>
                                  </p:stCondLst>
                                  <p:childTnLst>
                                    <p:set>
                                      <p:cBhvr>
                                        <p:cTn id="97" dur="1" fill="hold">
                                          <p:stCondLst>
                                            <p:cond delay="0"/>
                                          </p:stCondLst>
                                        </p:cTn>
                                        <p:tgtEl>
                                          <p:spTgt spid="93"/>
                                        </p:tgtEl>
                                        <p:attrNameLst>
                                          <p:attrName>style.visibility</p:attrName>
                                        </p:attrNameLst>
                                      </p:cBhvr>
                                      <p:to>
                                        <p:strVal val="visible"/>
                                      </p:to>
                                    </p:set>
                                    <p:animEffect transition="in" filter="wipe(right)">
                                      <p:cBhvr>
                                        <p:cTn id="98" dur="500"/>
                                        <p:tgtEl>
                                          <p:spTgt spid="93"/>
                                        </p:tgtEl>
                                      </p:cBhvr>
                                    </p:animEffect>
                                  </p:childTnLst>
                                </p:cTn>
                              </p:par>
                            </p:childTnLst>
                          </p:cTn>
                        </p:par>
                      </p:childTnLst>
                    </p:cTn>
                  </p:par>
                  <p:par>
                    <p:cTn id="99" fill="hold">
                      <p:stCondLst>
                        <p:cond delay="indefinite"/>
                      </p:stCondLst>
                      <p:childTnLst>
                        <p:par>
                          <p:cTn id="100" fill="hold">
                            <p:stCondLst>
                              <p:cond delay="0"/>
                            </p:stCondLst>
                            <p:childTnLst>
                              <p:par>
                                <p:cTn id="101" presetID="10" presetClass="entr" presetSubtype="0" fill="hold" grpId="0" nodeType="clickEffect">
                                  <p:stCondLst>
                                    <p:cond delay="0"/>
                                  </p:stCondLst>
                                  <p:childTnLst>
                                    <p:set>
                                      <p:cBhvr>
                                        <p:cTn id="102" dur="1" fill="hold">
                                          <p:stCondLst>
                                            <p:cond delay="0"/>
                                          </p:stCondLst>
                                        </p:cTn>
                                        <p:tgtEl>
                                          <p:spTgt spid="89"/>
                                        </p:tgtEl>
                                        <p:attrNameLst>
                                          <p:attrName>style.visibility</p:attrName>
                                        </p:attrNameLst>
                                      </p:cBhvr>
                                      <p:to>
                                        <p:strVal val="visible"/>
                                      </p:to>
                                    </p:set>
                                    <p:animEffect transition="in" filter="fade">
                                      <p:cBhvr>
                                        <p:cTn id="103" dur="250"/>
                                        <p:tgtEl>
                                          <p:spTgt spid="89"/>
                                        </p:tgtEl>
                                      </p:cBhvr>
                                    </p:animEffect>
                                  </p:childTnLst>
                                </p:cTn>
                              </p:par>
                            </p:childTnLst>
                          </p:cTn>
                        </p:par>
                        <p:par>
                          <p:cTn id="104" fill="hold">
                            <p:stCondLst>
                              <p:cond delay="250"/>
                            </p:stCondLst>
                            <p:childTnLst>
                              <p:par>
                                <p:cTn id="105" presetID="10" presetClass="entr" presetSubtype="0" fill="hold" grpId="0" nodeType="afterEffect">
                                  <p:stCondLst>
                                    <p:cond delay="0"/>
                                  </p:stCondLst>
                                  <p:childTnLst>
                                    <p:set>
                                      <p:cBhvr>
                                        <p:cTn id="106" dur="1" fill="hold">
                                          <p:stCondLst>
                                            <p:cond delay="0"/>
                                          </p:stCondLst>
                                        </p:cTn>
                                        <p:tgtEl>
                                          <p:spTgt spid="90"/>
                                        </p:tgtEl>
                                        <p:attrNameLst>
                                          <p:attrName>style.visibility</p:attrName>
                                        </p:attrNameLst>
                                      </p:cBhvr>
                                      <p:to>
                                        <p:strVal val="visible"/>
                                      </p:to>
                                    </p:set>
                                    <p:animEffect transition="in" filter="fade">
                                      <p:cBhvr>
                                        <p:cTn id="107" dur="250"/>
                                        <p:tgtEl>
                                          <p:spTgt spid="90"/>
                                        </p:tgtEl>
                                      </p:cBhvr>
                                    </p:animEffect>
                                  </p:childTnLst>
                                </p:cTn>
                              </p:par>
                            </p:childTnLst>
                          </p:cTn>
                        </p:par>
                        <p:par>
                          <p:cTn id="108" fill="hold">
                            <p:stCondLst>
                              <p:cond delay="500"/>
                            </p:stCondLst>
                            <p:childTnLst>
                              <p:par>
                                <p:cTn id="109" presetID="10" presetClass="entr" presetSubtype="0" fill="hold" grpId="0" nodeType="afterEffect">
                                  <p:stCondLst>
                                    <p:cond delay="0"/>
                                  </p:stCondLst>
                                  <p:childTnLst>
                                    <p:set>
                                      <p:cBhvr>
                                        <p:cTn id="110" dur="1" fill="hold">
                                          <p:stCondLst>
                                            <p:cond delay="0"/>
                                          </p:stCondLst>
                                        </p:cTn>
                                        <p:tgtEl>
                                          <p:spTgt spid="92"/>
                                        </p:tgtEl>
                                        <p:attrNameLst>
                                          <p:attrName>style.visibility</p:attrName>
                                        </p:attrNameLst>
                                      </p:cBhvr>
                                      <p:to>
                                        <p:strVal val="visible"/>
                                      </p:to>
                                    </p:set>
                                    <p:animEffect transition="in" filter="fade">
                                      <p:cBhvr>
                                        <p:cTn id="111" dur="250"/>
                                        <p:tgtEl>
                                          <p:spTgt spid="92"/>
                                        </p:tgtEl>
                                      </p:cBhvr>
                                    </p:animEffect>
                                  </p:childTnLst>
                                </p:cTn>
                              </p:par>
                            </p:childTnLst>
                          </p:cTn>
                        </p:par>
                        <p:par>
                          <p:cTn id="112" fill="hold">
                            <p:stCondLst>
                              <p:cond delay="750"/>
                            </p:stCondLst>
                            <p:childTnLst>
                              <p:par>
                                <p:cTn id="113" presetID="10" presetClass="entr" presetSubtype="0" fill="hold" grpId="0" nodeType="afterEffect">
                                  <p:stCondLst>
                                    <p:cond delay="0"/>
                                  </p:stCondLst>
                                  <p:childTnLst>
                                    <p:set>
                                      <p:cBhvr>
                                        <p:cTn id="114" dur="1" fill="hold">
                                          <p:stCondLst>
                                            <p:cond delay="0"/>
                                          </p:stCondLst>
                                        </p:cTn>
                                        <p:tgtEl>
                                          <p:spTgt spid="91"/>
                                        </p:tgtEl>
                                        <p:attrNameLst>
                                          <p:attrName>style.visibility</p:attrName>
                                        </p:attrNameLst>
                                      </p:cBhvr>
                                      <p:to>
                                        <p:strVal val="visible"/>
                                      </p:to>
                                    </p:set>
                                    <p:animEffect transition="in" filter="fade">
                                      <p:cBhvr>
                                        <p:cTn id="115" dur="250"/>
                                        <p:tgtEl>
                                          <p:spTgt spid="91"/>
                                        </p:tgtEl>
                                      </p:cBhvr>
                                    </p:animEffect>
                                  </p:childTnLst>
                                </p:cTn>
                              </p:par>
                            </p:childTnLst>
                          </p:cTn>
                        </p:par>
                        <p:par>
                          <p:cTn id="116" fill="hold">
                            <p:stCondLst>
                              <p:cond delay="1000"/>
                            </p:stCondLst>
                            <p:childTnLst>
                              <p:par>
                                <p:cTn id="117" presetID="2" presetClass="entr" presetSubtype="2" fill="hold" grpId="0" nodeType="afterEffect">
                                  <p:stCondLst>
                                    <p:cond delay="0"/>
                                  </p:stCondLst>
                                  <p:childTnLst>
                                    <p:set>
                                      <p:cBhvr>
                                        <p:cTn id="118" dur="1" fill="hold">
                                          <p:stCondLst>
                                            <p:cond delay="0"/>
                                          </p:stCondLst>
                                        </p:cTn>
                                        <p:tgtEl>
                                          <p:spTgt spid="97"/>
                                        </p:tgtEl>
                                        <p:attrNameLst>
                                          <p:attrName>style.visibility</p:attrName>
                                        </p:attrNameLst>
                                      </p:cBhvr>
                                      <p:to>
                                        <p:strVal val="visible"/>
                                      </p:to>
                                    </p:set>
                                    <p:anim calcmode="lin" valueType="num">
                                      <p:cBhvr additive="base">
                                        <p:cTn id="119" dur="250" fill="hold"/>
                                        <p:tgtEl>
                                          <p:spTgt spid="97"/>
                                        </p:tgtEl>
                                        <p:attrNameLst>
                                          <p:attrName>ppt_x</p:attrName>
                                        </p:attrNameLst>
                                      </p:cBhvr>
                                      <p:tavLst>
                                        <p:tav tm="0">
                                          <p:val>
                                            <p:strVal val="1+#ppt_w/2"/>
                                          </p:val>
                                        </p:tav>
                                        <p:tav tm="100000">
                                          <p:val>
                                            <p:strVal val="#ppt_x"/>
                                          </p:val>
                                        </p:tav>
                                      </p:tavLst>
                                    </p:anim>
                                    <p:anim calcmode="lin" valueType="num">
                                      <p:cBhvr additive="base">
                                        <p:cTn id="120" dur="250" fill="hold"/>
                                        <p:tgtEl>
                                          <p:spTgt spid="97"/>
                                        </p:tgtEl>
                                        <p:attrNameLst>
                                          <p:attrName>ppt_y</p:attrName>
                                        </p:attrNameLst>
                                      </p:cBhvr>
                                      <p:tavLst>
                                        <p:tav tm="0">
                                          <p:val>
                                            <p:strVal val="#ppt_y"/>
                                          </p:val>
                                        </p:tav>
                                        <p:tav tm="100000">
                                          <p:val>
                                            <p:strVal val="#ppt_y"/>
                                          </p:val>
                                        </p:tav>
                                      </p:tavLst>
                                    </p:anim>
                                  </p:childTnLst>
                                </p:cTn>
                              </p:par>
                            </p:childTnLst>
                          </p:cTn>
                        </p:par>
                        <p:par>
                          <p:cTn id="121" fill="hold">
                            <p:stCondLst>
                              <p:cond delay="1250"/>
                            </p:stCondLst>
                            <p:childTnLst>
                              <p:par>
                                <p:cTn id="122" presetID="22" presetClass="entr" presetSubtype="2" fill="hold" nodeType="afterEffect">
                                  <p:stCondLst>
                                    <p:cond delay="0"/>
                                  </p:stCondLst>
                                  <p:childTnLst>
                                    <p:set>
                                      <p:cBhvr>
                                        <p:cTn id="123" dur="1" fill="hold">
                                          <p:stCondLst>
                                            <p:cond delay="0"/>
                                          </p:stCondLst>
                                        </p:cTn>
                                        <p:tgtEl>
                                          <p:spTgt spid="27"/>
                                        </p:tgtEl>
                                        <p:attrNameLst>
                                          <p:attrName>style.visibility</p:attrName>
                                        </p:attrNameLst>
                                      </p:cBhvr>
                                      <p:to>
                                        <p:strVal val="visible"/>
                                      </p:to>
                                    </p:set>
                                    <p:animEffect transition="in" filter="wipe(right)">
                                      <p:cBhvr>
                                        <p:cTn id="124" dur="250"/>
                                        <p:tgtEl>
                                          <p:spTgt spid="27"/>
                                        </p:tgtEl>
                                      </p:cBhvr>
                                    </p:animEffect>
                                  </p:childTnLst>
                                </p:cTn>
                              </p:par>
                            </p:childTnLst>
                          </p:cTn>
                        </p:par>
                        <p:par>
                          <p:cTn id="125" fill="hold">
                            <p:stCondLst>
                              <p:cond delay="1500"/>
                            </p:stCondLst>
                            <p:childTnLst>
                              <p:par>
                                <p:cTn id="126" presetID="22" presetClass="entr" presetSubtype="1" fill="hold" nodeType="afterEffect">
                                  <p:stCondLst>
                                    <p:cond delay="0"/>
                                  </p:stCondLst>
                                  <p:childTnLst>
                                    <p:set>
                                      <p:cBhvr>
                                        <p:cTn id="127" dur="1" fill="hold">
                                          <p:stCondLst>
                                            <p:cond delay="0"/>
                                          </p:stCondLst>
                                        </p:cTn>
                                        <p:tgtEl>
                                          <p:spTgt spid="98"/>
                                        </p:tgtEl>
                                        <p:attrNameLst>
                                          <p:attrName>style.visibility</p:attrName>
                                        </p:attrNameLst>
                                      </p:cBhvr>
                                      <p:to>
                                        <p:strVal val="visible"/>
                                      </p:to>
                                    </p:set>
                                    <p:animEffect transition="in" filter="wipe(up)">
                                      <p:cBhvr>
                                        <p:cTn id="128" dur="500"/>
                                        <p:tgtEl>
                                          <p:spTgt spid="98"/>
                                        </p:tgtEl>
                                      </p:cBhvr>
                                    </p:animEffect>
                                  </p:childTnLst>
                                </p:cTn>
                              </p:par>
                              <p:par>
                                <p:cTn id="129" presetID="22" presetClass="entr" presetSubtype="1" fill="hold" nodeType="withEffect">
                                  <p:stCondLst>
                                    <p:cond delay="0"/>
                                  </p:stCondLst>
                                  <p:childTnLst>
                                    <p:set>
                                      <p:cBhvr>
                                        <p:cTn id="130" dur="1" fill="hold">
                                          <p:stCondLst>
                                            <p:cond delay="0"/>
                                          </p:stCondLst>
                                        </p:cTn>
                                        <p:tgtEl>
                                          <p:spTgt spid="100"/>
                                        </p:tgtEl>
                                        <p:attrNameLst>
                                          <p:attrName>style.visibility</p:attrName>
                                        </p:attrNameLst>
                                      </p:cBhvr>
                                      <p:to>
                                        <p:strVal val="visible"/>
                                      </p:to>
                                    </p:set>
                                    <p:animEffect transition="in" filter="wipe(up)">
                                      <p:cBhvr>
                                        <p:cTn id="131" dur="500"/>
                                        <p:tgtEl>
                                          <p:spTgt spid="100"/>
                                        </p:tgtEl>
                                      </p:cBhvr>
                                    </p:animEffect>
                                  </p:childTnLst>
                                </p:cTn>
                              </p:par>
                              <p:par>
                                <p:cTn id="132" presetID="22" presetClass="entr" presetSubtype="1" fill="hold" nodeType="withEffect">
                                  <p:stCondLst>
                                    <p:cond delay="0"/>
                                  </p:stCondLst>
                                  <p:childTnLst>
                                    <p:set>
                                      <p:cBhvr>
                                        <p:cTn id="133" dur="1" fill="hold">
                                          <p:stCondLst>
                                            <p:cond delay="0"/>
                                          </p:stCondLst>
                                        </p:cTn>
                                        <p:tgtEl>
                                          <p:spTgt spid="99"/>
                                        </p:tgtEl>
                                        <p:attrNameLst>
                                          <p:attrName>style.visibility</p:attrName>
                                        </p:attrNameLst>
                                      </p:cBhvr>
                                      <p:to>
                                        <p:strVal val="visible"/>
                                      </p:to>
                                    </p:set>
                                    <p:animEffect transition="in" filter="wipe(up)">
                                      <p:cBhvr>
                                        <p:cTn id="134" dur="500"/>
                                        <p:tgtEl>
                                          <p:spTgt spid="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52" grpId="0" animBg="1"/>
      <p:bldP spid="53" grpId="0" animBg="1"/>
      <p:bldP spid="4" grpId="0" animBg="1"/>
      <p:bldP spid="67" grpId="0" animBg="1"/>
      <p:bldP spid="74" grpId="0" animBg="1"/>
      <p:bldP spid="80" grpId="0"/>
      <p:bldP spid="81" grpId="0"/>
      <p:bldP spid="12" grpId="0" animBg="1"/>
      <p:bldP spid="25" grpId="0" animBg="1"/>
      <p:bldP spid="89" grpId="0" animBg="1"/>
      <p:bldP spid="90" grpId="0" animBg="1"/>
      <p:bldP spid="91" grpId="0" animBg="1"/>
      <p:bldP spid="92" grpId="0"/>
      <p:bldP spid="97" grpId="0"/>
      <p:bldP spid="43" grpId="0" animBg="1"/>
      <p:bldP spid="43"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TextBox 4"/>
          <p:cNvSpPr txBox="1"/>
          <p:nvPr/>
        </p:nvSpPr>
        <p:spPr>
          <a:xfrm rot="16200000">
            <a:off x="-344033" y="2106693"/>
            <a:ext cx="1024569" cy="276999"/>
          </a:xfrm>
          <a:prstGeom prst="rect">
            <a:avLst/>
          </a:prstGeom>
          <a:noFill/>
          <a:ln w="19050">
            <a:noFill/>
          </a:ln>
          <a:effectLst>
            <a:outerShdw blurRad="50800" dist="50800" dir="3300000" sx="104000" sy="104000" algn="ctr" rotWithShape="0">
              <a:srgbClr val="000000">
                <a:alpha val="37000"/>
              </a:srgbClr>
            </a:outerShdw>
            <a:reflection stA="45000" endPos="21000" dir="5400000" sy="-100000" algn="bl" rotWithShape="0"/>
          </a:effectLst>
        </p:spPr>
        <p:txBody>
          <a:bodyPr wrap="square" rtlCol="0">
            <a:spAutoFit/>
          </a:bodyPr>
          <a:lstStyle/>
          <a:p>
            <a:pPr algn="ctr"/>
            <a:r>
              <a:rPr lang="en-US" sz="1200" dirty="0">
                <a:solidFill>
                  <a:schemeClr val="bg1"/>
                </a:solidFill>
                <a:latin typeface="Lato" charset="0"/>
                <a:ea typeface="Lato" charset="0"/>
                <a:cs typeface="Lato" charset="0"/>
              </a:rPr>
              <a:t>BW (MB/s)</a:t>
            </a:r>
          </a:p>
        </p:txBody>
      </p:sp>
      <p:sp>
        <p:nvSpPr>
          <p:cNvPr id="6" name="TextBox 5"/>
          <p:cNvSpPr txBox="1"/>
          <p:nvPr/>
        </p:nvSpPr>
        <p:spPr>
          <a:xfrm>
            <a:off x="5049908" y="2653785"/>
            <a:ext cx="1106610" cy="276999"/>
          </a:xfrm>
          <a:prstGeom prst="rect">
            <a:avLst/>
          </a:prstGeom>
          <a:noFill/>
          <a:ln w="19050">
            <a:noFill/>
          </a:ln>
          <a:effectLst>
            <a:outerShdw blurRad="50800" dist="50800" dir="3300000" sx="104000" sy="104000" algn="ctr" rotWithShape="0">
              <a:srgbClr val="000000">
                <a:alpha val="37000"/>
              </a:srgbClr>
            </a:outerShdw>
            <a:reflection stA="45000" endPos="21000" dir="5400000" sy="-100000" algn="bl" rotWithShape="0"/>
          </a:effectLst>
        </p:spPr>
        <p:txBody>
          <a:bodyPr wrap="square" rtlCol="0">
            <a:spAutoFit/>
          </a:bodyPr>
          <a:lstStyle/>
          <a:p>
            <a:pPr algn="ctr"/>
            <a:r>
              <a:rPr lang="en-US" sz="1200" dirty="0">
                <a:solidFill>
                  <a:schemeClr val="bg1"/>
                </a:solidFill>
                <a:latin typeface="Lato" charset="0"/>
                <a:ea typeface="Lato" charset="0"/>
                <a:cs typeface="Lato" charset="0"/>
              </a:rPr>
              <a:t>Time (</a:t>
            </a:r>
            <a:r>
              <a:rPr lang="en-US" sz="1200" dirty="0" err="1">
                <a:solidFill>
                  <a:schemeClr val="bg1"/>
                </a:solidFill>
                <a:latin typeface="Lato" charset="0"/>
                <a:ea typeface="Lato" charset="0"/>
                <a:cs typeface="Lato" charset="0"/>
              </a:rPr>
              <a:t>msec</a:t>
            </a:r>
            <a:r>
              <a:rPr lang="en-US" sz="1200" dirty="0">
                <a:solidFill>
                  <a:schemeClr val="bg1"/>
                </a:solidFill>
                <a:latin typeface="Lato" charset="0"/>
                <a:ea typeface="Lato" charset="0"/>
                <a:cs typeface="Lato" charset="0"/>
              </a:rPr>
              <a:t>)</a:t>
            </a:r>
          </a:p>
        </p:txBody>
      </p:sp>
      <p:pic>
        <p:nvPicPr>
          <p:cNvPr id="7" name="Picture 6"/>
          <p:cNvPicPr>
            <a:picLocks noChangeAspect="1"/>
          </p:cNvPicPr>
          <p:nvPr/>
        </p:nvPicPr>
        <p:blipFill>
          <a:blip r:embed="rId4"/>
          <a:stretch>
            <a:fillRect/>
          </a:stretch>
        </p:blipFill>
        <p:spPr>
          <a:xfrm>
            <a:off x="9057621" y="1120998"/>
            <a:ext cx="1947333" cy="194733"/>
          </a:xfrm>
          <a:prstGeom prst="rect">
            <a:avLst/>
          </a:prstGeom>
        </p:spPr>
      </p:pic>
      <p:sp>
        <p:nvSpPr>
          <p:cNvPr id="8" name="Rectangle 7"/>
          <p:cNvSpPr/>
          <p:nvPr/>
        </p:nvSpPr>
        <p:spPr>
          <a:xfrm>
            <a:off x="0" y="0"/>
            <a:ext cx="5376672" cy="953599"/>
          </a:xfrm>
          <a:prstGeom prst="rect">
            <a:avLst/>
          </a:prstGeom>
          <a:solidFill>
            <a:schemeClr val="bg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chemeClr val="tx1"/>
                </a:solidFill>
                <a:latin typeface="Raleway SemiBold" charset="0"/>
                <a:ea typeface="Raleway SemiBold" charset="0"/>
                <a:cs typeface="Raleway SemiBold" charset="0"/>
              </a:rPr>
              <a:t>   Profiler in Action</a:t>
            </a:r>
          </a:p>
        </p:txBody>
      </p:sp>
      <p:sp>
        <p:nvSpPr>
          <p:cNvPr id="9" name="TextBox 8"/>
          <p:cNvSpPr txBox="1"/>
          <p:nvPr/>
        </p:nvSpPr>
        <p:spPr>
          <a:xfrm>
            <a:off x="5049908" y="4045616"/>
            <a:ext cx="1106610" cy="276999"/>
          </a:xfrm>
          <a:prstGeom prst="rect">
            <a:avLst/>
          </a:prstGeom>
          <a:noFill/>
          <a:ln w="19050">
            <a:noFill/>
          </a:ln>
          <a:effectLst>
            <a:outerShdw blurRad="50800" dist="50800" dir="3300000" sx="104000" sy="104000" algn="ctr" rotWithShape="0">
              <a:srgbClr val="000000">
                <a:alpha val="37000"/>
              </a:srgbClr>
            </a:outerShdw>
            <a:reflection stA="45000" endPos="21000" dir="5400000" sy="-100000" algn="bl" rotWithShape="0"/>
          </a:effectLst>
        </p:spPr>
        <p:txBody>
          <a:bodyPr wrap="square" rtlCol="0">
            <a:spAutoFit/>
          </a:bodyPr>
          <a:lstStyle/>
          <a:p>
            <a:pPr algn="ctr"/>
            <a:r>
              <a:rPr lang="en-US" sz="1200" dirty="0">
                <a:solidFill>
                  <a:schemeClr val="bg1"/>
                </a:solidFill>
                <a:latin typeface="Lato" charset="0"/>
                <a:ea typeface="Lato" charset="0"/>
                <a:cs typeface="Lato" charset="0"/>
              </a:rPr>
              <a:t>Time (</a:t>
            </a:r>
            <a:r>
              <a:rPr lang="en-US" sz="1200" dirty="0" err="1">
                <a:solidFill>
                  <a:schemeClr val="bg1"/>
                </a:solidFill>
                <a:latin typeface="Lato" charset="0"/>
                <a:ea typeface="Lato" charset="0"/>
                <a:cs typeface="Lato" charset="0"/>
              </a:rPr>
              <a:t>msec</a:t>
            </a:r>
            <a:r>
              <a:rPr lang="en-US" sz="1200" dirty="0">
                <a:solidFill>
                  <a:schemeClr val="bg1"/>
                </a:solidFill>
                <a:latin typeface="Lato" charset="0"/>
                <a:ea typeface="Lato" charset="0"/>
                <a:cs typeface="Lato" charset="0"/>
              </a:rPr>
              <a:t>)</a:t>
            </a:r>
          </a:p>
        </p:txBody>
      </p:sp>
      <p:sp>
        <p:nvSpPr>
          <p:cNvPr id="10" name="TextBox 9"/>
          <p:cNvSpPr txBox="1"/>
          <p:nvPr/>
        </p:nvSpPr>
        <p:spPr>
          <a:xfrm>
            <a:off x="4961008" y="5577390"/>
            <a:ext cx="1106610" cy="276999"/>
          </a:xfrm>
          <a:prstGeom prst="rect">
            <a:avLst/>
          </a:prstGeom>
          <a:noFill/>
          <a:ln w="19050">
            <a:noFill/>
          </a:ln>
          <a:effectLst>
            <a:outerShdw blurRad="50800" dist="50800" dir="3300000" sx="104000" sy="104000" algn="ctr" rotWithShape="0">
              <a:srgbClr val="000000">
                <a:alpha val="37000"/>
              </a:srgbClr>
            </a:outerShdw>
            <a:reflection stA="45000" endPos="21000" dir="5400000" sy="-100000" algn="bl" rotWithShape="0"/>
          </a:effectLst>
        </p:spPr>
        <p:txBody>
          <a:bodyPr wrap="square" rtlCol="0">
            <a:spAutoFit/>
          </a:bodyPr>
          <a:lstStyle/>
          <a:p>
            <a:pPr algn="ctr"/>
            <a:r>
              <a:rPr lang="en-US" sz="1200" dirty="0">
                <a:solidFill>
                  <a:schemeClr val="bg1"/>
                </a:solidFill>
                <a:latin typeface="Lato" charset="0"/>
                <a:ea typeface="Lato" charset="0"/>
                <a:cs typeface="Lato" charset="0"/>
              </a:rPr>
              <a:t>Time (</a:t>
            </a:r>
            <a:r>
              <a:rPr lang="en-US" sz="1200" dirty="0" err="1">
                <a:solidFill>
                  <a:schemeClr val="bg1"/>
                </a:solidFill>
                <a:latin typeface="Lato" charset="0"/>
                <a:ea typeface="Lato" charset="0"/>
                <a:cs typeface="Lato" charset="0"/>
              </a:rPr>
              <a:t>msec</a:t>
            </a:r>
            <a:r>
              <a:rPr lang="en-US" sz="1200" dirty="0">
                <a:solidFill>
                  <a:schemeClr val="bg1"/>
                </a:solidFill>
                <a:latin typeface="Lato" charset="0"/>
                <a:ea typeface="Lato" charset="0"/>
                <a:cs typeface="Lato" charset="0"/>
              </a:rPr>
              <a:t>)</a:t>
            </a:r>
          </a:p>
        </p:txBody>
      </p:sp>
      <p:sp>
        <p:nvSpPr>
          <p:cNvPr id="12" name="TextBox 11"/>
          <p:cNvSpPr txBox="1"/>
          <p:nvPr/>
        </p:nvSpPr>
        <p:spPr>
          <a:xfrm rot="16200000">
            <a:off x="-363487" y="3467489"/>
            <a:ext cx="1024569" cy="276999"/>
          </a:xfrm>
          <a:prstGeom prst="rect">
            <a:avLst/>
          </a:prstGeom>
          <a:noFill/>
          <a:ln w="19050">
            <a:noFill/>
          </a:ln>
          <a:effectLst>
            <a:outerShdw blurRad="50800" dist="50800" dir="3300000" sx="104000" sy="104000" algn="ctr" rotWithShape="0">
              <a:srgbClr val="000000">
                <a:alpha val="37000"/>
              </a:srgbClr>
            </a:outerShdw>
            <a:reflection stA="45000" endPos="21000" dir="5400000" sy="-100000" algn="bl" rotWithShape="0"/>
          </a:effectLst>
        </p:spPr>
        <p:txBody>
          <a:bodyPr wrap="square" rtlCol="0">
            <a:spAutoFit/>
          </a:bodyPr>
          <a:lstStyle/>
          <a:p>
            <a:pPr algn="ctr"/>
            <a:r>
              <a:rPr lang="en-US" sz="1200" dirty="0">
                <a:solidFill>
                  <a:schemeClr val="bg1"/>
                </a:solidFill>
                <a:latin typeface="Lato" charset="0"/>
                <a:ea typeface="Lato" charset="0"/>
                <a:cs typeface="Lato" charset="0"/>
              </a:rPr>
              <a:t>BW (MB/s)</a:t>
            </a:r>
          </a:p>
        </p:txBody>
      </p:sp>
      <p:sp>
        <p:nvSpPr>
          <p:cNvPr id="13" name="TextBox 12"/>
          <p:cNvSpPr txBox="1"/>
          <p:nvPr/>
        </p:nvSpPr>
        <p:spPr>
          <a:xfrm rot="16200000">
            <a:off x="-373786" y="4935141"/>
            <a:ext cx="1024569" cy="276999"/>
          </a:xfrm>
          <a:prstGeom prst="rect">
            <a:avLst/>
          </a:prstGeom>
          <a:noFill/>
          <a:ln w="19050">
            <a:noFill/>
          </a:ln>
          <a:effectLst>
            <a:outerShdw blurRad="50800" dist="50800" dir="3300000" sx="104000" sy="104000" algn="ctr" rotWithShape="0">
              <a:srgbClr val="000000">
                <a:alpha val="37000"/>
              </a:srgbClr>
            </a:outerShdw>
            <a:reflection stA="45000" endPos="21000" dir="5400000" sy="-100000" algn="bl" rotWithShape="0"/>
          </a:effectLst>
        </p:spPr>
        <p:txBody>
          <a:bodyPr wrap="square" rtlCol="0">
            <a:spAutoFit/>
          </a:bodyPr>
          <a:lstStyle/>
          <a:p>
            <a:pPr algn="ctr"/>
            <a:r>
              <a:rPr lang="en-US" sz="1200" dirty="0">
                <a:solidFill>
                  <a:schemeClr val="bg1"/>
                </a:solidFill>
                <a:latin typeface="Lato" charset="0"/>
                <a:ea typeface="Lato" charset="0"/>
                <a:cs typeface="Lato" charset="0"/>
              </a:rPr>
              <a:t>BW (MB/s)</a:t>
            </a:r>
          </a:p>
        </p:txBody>
      </p:sp>
      <p:pic>
        <p:nvPicPr>
          <p:cNvPr id="14" name="Picture 1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312582" y="0"/>
            <a:ext cx="879418" cy="6155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7" name="Group 16"/>
          <p:cNvGrpSpPr/>
          <p:nvPr/>
        </p:nvGrpSpPr>
        <p:grpSpPr>
          <a:xfrm>
            <a:off x="217154" y="1590791"/>
            <a:ext cx="10769600" cy="1120948"/>
            <a:chOff x="235354" y="1687746"/>
            <a:chExt cx="10769600" cy="1120948"/>
          </a:xfrm>
        </p:grpSpPr>
        <p:pic>
          <p:nvPicPr>
            <p:cNvPr id="2" name="Picture 1"/>
            <p:cNvPicPr>
              <a:picLocks noChangeAspect="1"/>
            </p:cNvPicPr>
            <p:nvPr/>
          </p:nvPicPr>
          <p:blipFill>
            <a:blip r:embed="rId6"/>
            <a:stretch>
              <a:fillRect/>
            </a:stretch>
          </p:blipFill>
          <p:spPr>
            <a:xfrm>
              <a:off x="235354" y="1687746"/>
              <a:ext cx="10769600" cy="1120948"/>
            </a:xfrm>
            <a:prstGeom prst="rect">
              <a:avLst/>
            </a:prstGeom>
            <a:ln>
              <a:noFill/>
            </a:ln>
            <a:effectLst>
              <a:outerShdw sx="1000" sy="1000" algn="tl" rotWithShape="0">
                <a:srgbClr val="333333"/>
              </a:outerShdw>
            </a:effectLst>
          </p:spPr>
        </p:pic>
        <p:sp>
          <p:nvSpPr>
            <p:cNvPr id="11" name="TextBox 10"/>
            <p:cNvSpPr txBox="1"/>
            <p:nvPr/>
          </p:nvSpPr>
          <p:spPr>
            <a:xfrm>
              <a:off x="654625" y="1937415"/>
              <a:ext cx="1298865" cy="307777"/>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1400" dirty="0"/>
                <a:t>CPU Activity</a:t>
              </a:r>
            </a:p>
          </p:txBody>
        </p:sp>
      </p:grpSp>
      <p:grpSp>
        <p:nvGrpSpPr>
          <p:cNvPr id="18" name="Group 17"/>
          <p:cNvGrpSpPr/>
          <p:nvPr/>
        </p:nvGrpSpPr>
        <p:grpSpPr>
          <a:xfrm>
            <a:off x="235354" y="3060749"/>
            <a:ext cx="10751400" cy="1080166"/>
            <a:chOff x="235354" y="3060749"/>
            <a:chExt cx="10751400" cy="1080166"/>
          </a:xfrm>
        </p:grpSpPr>
        <p:pic>
          <p:nvPicPr>
            <p:cNvPr id="3" name="Picture 2"/>
            <p:cNvPicPr>
              <a:picLocks noChangeAspect="1"/>
            </p:cNvPicPr>
            <p:nvPr/>
          </p:nvPicPr>
          <p:blipFill>
            <a:blip r:embed="rId7"/>
            <a:stretch>
              <a:fillRect/>
            </a:stretch>
          </p:blipFill>
          <p:spPr>
            <a:xfrm>
              <a:off x="235354" y="3060749"/>
              <a:ext cx="10751400" cy="1080166"/>
            </a:xfrm>
            <a:prstGeom prst="rect">
              <a:avLst/>
            </a:prstGeom>
            <a:ln>
              <a:noFill/>
            </a:ln>
            <a:effectLst>
              <a:outerShdw sx="1000" sy="1000" algn="tl" rotWithShape="0">
                <a:srgbClr val="333333"/>
              </a:outerShdw>
            </a:effectLst>
          </p:spPr>
        </p:pic>
        <p:sp>
          <p:nvSpPr>
            <p:cNvPr id="15" name="TextBox 14"/>
            <p:cNvSpPr txBox="1"/>
            <p:nvPr/>
          </p:nvSpPr>
          <p:spPr>
            <a:xfrm>
              <a:off x="654625" y="3242117"/>
              <a:ext cx="1579421" cy="409652"/>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1400" dirty="0"/>
                <a:t>ACC. Activity</a:t>
              </a:r>
            </a:p>
          </p:txBody>
        </p:sp>
      </p:grpSp>
      <p:grpSp>
        <p:nvGrpSpPr>
          <p:cNvPr id="19" name="Group 18"/>
          <p:cNvGrpSpPr/>
          <p:nvPr/>
        </p:nvGrpSpPr>
        <p:grpSpPr>
          <a:xfrm>
            <a:off x="235354" y="4543941"/>
            <a:ext cx="10769600" cy="1041984"/>
            <a:chOff x="235354" y="4543941"/>
            <a:chExt cx="10769600" cy="1041984"/>
          </a:xfrm>
        </p:grpSpPr>
        <p:pic>
          <p:nvPicPr>
            <p:cNvPr id="4" name="Picture 3"/>
            <p:cNvPicPr>
              <a:picLocks noChangeAspect="1"/>
            </p:cNvPicPr>
            <p:nvPr/>
          </p:nvPicPr>
          <p:blipFill>
            <a:blip r:embed="rId8"/>
            <a:stretch>
              <a:fillRect/>
            </a:stretch>
          </p:blipFill>
          <p:spPr>
            <a:xfrm>
              <a:off x="235354" y="4543941"/>
              <a:ext cx="10769600" cy="1041984"/>
            </a:xfrm>
            <a:prstGeom prst="rect">
              <a:avLst/>
            </a:prstGeom>
            <a:ln>
              <a:noFill/>
            </a:ln>
            <a:effectLst>
              <a:outerShdw sx="1000" sy="1000" algn="tl" rotWithShape="0">
                <a:srgbClr val="333333"/>
              </a:outerShdw>
            </a:effectLst>
          </p:spPr>
        </p:pic>
        <p:sp>
          <p:nvSpPr>
            <p:cNvPr id="16" name="TextBox 15"/>
            <p:cNvSpPr txBox="1"/>
            <p:nvPr/>
          </p:nvSpPr>
          <p:spPr>
            <a:xfrm>
              <a:off x="654625" y="4682990"/>
              <a:ext cx="1392384" cy="523220"/>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1400" dirty="0"/>
                <a:t>DCU. Activity</a:t>
              </a:r>
            </a:p>
            <a:p>
              <a:endParaRPr lang="en-US" sz="1400" dirty="0"/>
            </a:p>
          </p:txBody>
        </p:sp>
      </p:grpSp>
    </p:spTree>
    <p:custDataLst>
      <p:tags r:id="rId1"/>
    </p:custDataLst>
    <p:extLst>
      <p:ext uri="{BB962C8B-B14F-4D97-AF65-F5344CB8AC3E}">
        <p14:creationId xmlns:p14="http://schemas.microsoft.com/office/powerpoint/2010/main" val="992304202"/>
      </p:ext>
    </p:extLst>
  </p:cSld>
  <p:clrMapOvr>
    <a:masterClrMapping/>
  </p:clrMapOvr>
  <mc:AlternateContent xmlns:mc="http://schemas.openxmlformats.org/markup-compatibility/2006" xmlns:p14="http://schemas.microsoft.com/office/powerpoint/2010/main">
    <mc:Choice Requires="p14">
      <p:transition spd="slow" p14:dur="2000" advTm="146621"/>
    </mc:Choice>
    <mc:Fallback xmlns="">
      <p:transition spd="slow" advTm="14662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9" grpId="0"/>
      <p:bldP spid="10" grpId="0"/>
      <p:bldP spid="12" grpId="0"/>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0" y="11504"/>
            <a:ext cx="5376672" cy="953599"/>
          </a:xfrm>
          <a:prstGeom prst="rect">
            <a:avLst/>
          </a:prstGeom>
          <a:solidFill>
            <a:schemeClr val="bg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chemeClr val="tx1"/>
                </a:solidFill>
                <a:latin typeface="Raleway SemiBold" charset="0"/>
                <a:ea typeface="Raleway SemiBold" charset="0"/>
                <a:cs typeface="Raleway SemiBold" charset="0"/>
              </a:rPr>
              <a:t>   Instantaneous Utilization</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9030" y="1893205"/>
            <a:ext cx="10751400" cy="661899"/>
          </a:xfrm>
          <a:prstGeom prst="rect">
            <a:avLst/>
          </a:prstGeom>
        </p:spPr>
      </p:pic>
      <p:sp>
        <p:nvSpPr>
          <p:cNvPr id="4" name="TextBox 3"/>
          <p:cNvSpPr txBox="1"/>
          <p:nvPr/>
        </p:nvSpPr>
        <p:spPr>
          <a:xfrm>
            <a:off x="4948308" y="2602183"/>
            <a:ext cx="1106610" cy="276999"/>
          </a:xfrm>
          <a:prstGeom prst="rect">
            <a:avLst/>
          </a:prstGeom>
          <a:noFill/>
          <a:ln w="19050">
            <a:noFill/>
          </a:ln>
          <a:effectLst>
            <a:outerShdw blurRad="50800" dist="50800" dir="3300000" sx="104000" sy="104000" algn="ctr" rotWithShape="0">
              <a:srgbClr val="000000">
                <a:alpha val="37000"/>
              </a:srgbClr>
            </a:outerShdw>
            <a:reflection stA="45000" endPos="21000" dir="5400000" sy="-100000" algn="bl" rotWithShape="0"/>
          </a:effectLst>
        </p:spPr>
        <p:txBody>
          <a:bodyPr wrap="square" rtlCol="0">
            <a:spAutoFit/>
          </a:bodyPr>
          <a:lstStyle/>
          <a:p>
            <a:pPr algn="ctr"/>
            <a:r>
              <a:rPr lang="en-US" sz="1200" dirty="0">
                <a:solidFill>
                  <a:schemeClr val="bg1"/>
                </a:solidFill>
                <a:latin typeface="Lato" charset="0"/>
                <a:ea typeface="Lato" charset="0"/>
                <a:cs typeface="Lato" charset="0"/>
              </a:rPr>
              <a:t>Time (</a:t>
            </a:r>
            <a:r>
              <a:rPr lang="en-US" sz="1200" dirty="0" err="1">
                <a:solidFill>
                  <a:schemeClr val="bg1"/>
                </a:solidFill>
                <a:latin typeface="Lato" charset="0"/>
                <a:ea typeface="Lato" charset="0"/>
                <a:cs typeface="Lato" charset="0"/>
              </a:rPr>
              <a:t>msec</a:t>
            </a:r>
            <a:r>
              <a:rPr lang="en-US" sz="1200" dirty="0">
                <a:solidFill>
                  <a:schemeClr val="bg1"/>
                </a:solidFill>
                <a:latin typeface="Lato" charset="0"/>
                <a:ea typeface="Lato" charset="0"/>
                <a:cs typeface="Lato" charset="0"/>
              </a:rPr>
              <a:t>)</a:t>
            </a:r>
          </a:p>
        </p:txBody>
      </p:sp>
      <p:pic>
        <p:nvPicPr>
          <p:cNvPr id="5" name="Picture 4"/>
          <p:cNvPicPr>
            <a:picLocks noChangeAspect="1"/>
          </p:cNvPicPr>
          <p:nvPr/>
        </p:nvPicPr>
        <p:blipFill>
          <a:blip r:embed="rId4"/>
          <a:stretch>
            <a:fillRect/>
          </a:stretch>
        </p:blipFill>
        <p:spPr>
          <a:xfrm>
            <a:off x="9472054" y="0"/>
            <a:ext cx="1193800" cy="990600"/>
          </a:xfrm>
          <a:prstGeom prst="rect">
            <a:avLst/>
          </a:prstGeom>
        </p:spPr>
      </p:pic>
      <p:cxnSp>
        <p:nvCxnSpPr>
          <p:cNvPr id="6" name="Straight Connector 5"/>
          <p:cNvCxnSpPr/>
          <p:nvPr/>
        </p:nvCxnSpPr>
        <p:spPr>
          <a:xfrm flipH="1" flipV="1">
            <a:off x="9472055" y="844737"/>
            <a:ext cx="776845" cy="1085469"/>
          </a:xfrm>
          <a:prstGeom prst="line">
            <a:avLst/>
          </a:prstGeom>
          <a:ln w="28575">
            <a:solidFill>
              <a:schemeClr val="bg1">
                <a:alpha val="44000"/>
              </a:schemeClr>
            </a:solidFill>
            <a:prstDash val="sysDash"/>
          </a:ln>
          <a:effectLst>
            <a:outerShdw sx="1000" sy="1000" algn="ctr" rotWithShape="0">
              <a:srgbClr val="000000"/>
            </a:outerShdw>
          </a:effectLst>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H="1" flipV="1">
            <a:off x="10588336" y="844737"/>
            <a:ext cx="453194" cy="1212663"/>
          </a:xfrm>
          <a:prstGeom prst="line">
            <a:avLst/>
          </a:prstGeom>
          <a:ln w="28575">
            <a:solidFill>
              <a:schemeClr val="bg1">
                <a:alpha val="46000"/>
              </a:schemeClr>
            </a:solidFill>
            <a:prstDash val="sysDash"/>
          </a:ln>
          <a:effectLst>
            <a:outerShdw sx="1000" sy="1000" algn="ctr" rotWithShape="0">
              <a:srgbClr val="000000"/>
            </a:outerShdw>
          </a:effectLst>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rot="16200000">
            <a:off x="1209761" y="4426518"/>
            <a:ext cx="1468747" cy="276999"/>
          </a:xfrm>
          <a:prstGeom prst="rect">
            <a:avLst/>
          </a:prstGeom>
          <a:noFill/>
          <a:ln w="19050">
            <a:noFill/>
          </a:ln>
          <a:effectLst>
            <a:outerShdw blurRad="50800" dist="50800" dir="3300000" sx="104000" sy="104000" algn="ctr" rotWithShape="0">
              <a:srgbClr val="000000">
                <a:alpha val="37000"/>
              </a:srgbClr>
            </a:outerShdw>
            <a:reflection stA="45000" endPos="21000" dir="5400000" sy="-100000" algn="bl" rotWithShape="0"/>
          </a:effectLst>
        </p:spPr>
        <p:txBody>
          <a:bodyPr wrap="square" rtlCol="0">
            <a:spAutoFit/>
          </a:bodyPr>
          <a:lstStyle/>
          <a:p>
            <a:pPr algn="ctr"/>
            <a:r>
              <a:rPr lang="en-US" sz="1200" dirty="0">
                <a:solidFill>
                  <a:schemeClr val="bg1"/>
                </a:solidFill>
                <a:latin typeface="Lato" charset="0"/>
                <a:ea typeface="Lato" charset="0"/>
                <a:cs typeface="Lato" charset="0"/>
              </a:rPr>
              <a:t>Bandwidth (Mb/s)</a:t>
            </a:r>
          </a:p>
        </p:txBody>
      </p:sp>
      <p:pic>
        <p:nvPicPr>
          <p:cNvPr id="14" name="Picture 13"/>
          <p:cNvPicPr>
            <a:picLocks noChangeAspect="1"/>
          </p:cNvPicPr>
          <p:nvPr/>
        </p:nvPicPr>
        <p:blipFill>
          <a:blip r:embed="rId5"/>
          <a:stretch>
            <a:fillRect/>
          </a:stretch>
        </p:blipFill>
        <p:spPr>
          <a:xfrm>
            <a:off x="2076815" y="3154206"/>
            <a:ext cx="7217918" cy="2821622"/>
          </a:xfrm>
          <a:prstGeom prst="rect">
            <a:avLst/>
          </a:prstGeom>
        </p:spPr>
      </p:pic>
      <p:pic>
        <p:nvPicPr>
          <p:cNvPr id="10" name="Picture 9"/>
          <p:cNvPicPr>
            <a:picLocks noChangeAspect="1"/>
          </p:cNvPicPr>
          <p:nvPr/>
        </p:nvPicPr>
        <p:blipFill>
          <a:blip r:embed="rId6"/>
          <a:stretch>
            <a:fillRect/>
          </a:stretch>
        </p:blipFill>
        <p:spPr>
          <a:xfrm>
            <a:off x="2070996" y="3180646"/>
            <a:ext cx="7212099" cy="2848062"/>
          </a:xfrm>
          <a:prstGeom prst="rect">
            <a:avLst/>
          </a:prstGeom>
        </p:spPr>
      </p:pic>
      <p:pic>
        <p:nvPicPr>
          <p:cNvPr id="19" name="Picture 18"/>
          <p:cNvPicPr>
            <a:picLocks noChangeAspect="1"/>
          </p:cNvPicPr>
          <p:nvPr/>
        </p:nvPicPr>
        <p:blipFill>
          <a:blip r:embed="rId7"/>
          <a:stretch>
            <a:fillRect/>
          </a:stretch>
        </p:blipFill>
        <p:spPr>
          <a:xfrm>
            <a:off x="2044199" y="3221153"/>
            <a:ext cx="7283150" cy="2874502"/>
          </a:xfrm>
          <a:prstGeom prst="rect">
            <a:avLst/>
          </a:prstGeom>
        </p:spPr>
      </p:pic>
      <p:sp>
        <p:nvSpPr>
          <p:cNvPr id="15" name="TextBox 14"/>
          <p:cNvSpPr txBox="1"/>
          <p:nvPr/>
        </p:nvSpPr>
        <p:spPr>
          <a:xfrm rot="16200000">
            <a:off x="-174913" y="2056405"/>
            <a:ext cx="1024569" cy="276999"/>
          </a:xfrm>
          <a:prstGeom prst="rect">
            <a:avLst/>
          </a:prstGeom>
          <a:noFill/>
          <a:ln w="19050">
            <a:noFill/>
          </a:ln>
          <a:effectLst>
            <a:outerShdw blurRad="50800" dist="50800" dir="3300000" sx="104000" sy="104000" algn="ctr" rotWithShape="0">
              <a:srgbClr val="000000">
                <a:alpha val="37000"/>
              </a:srgbClr>
            </a:outerShdw>
            <a:reflection stA="45000" endPos="21000" dir="5400000" sy="-100000" algn="bl" rotWithShape="0"/>
          </a:effectLst>
        </p:spPr>
        <p:txBody>
          <a:bodyPr wrap="square" rtlCol="0">
            <a:spAutoFit/>
          </a:bodyPr>
          <a:lstStyle/>
          <a:p>
            <a:pPr algn="ctr"/>
            <a:r>
              <a:rPr lang="en-US" sz="1200" dirty="0">
                <a:solidFill>
                  <a:schemeClr val="bg1"/>
                </a:solidFill>
                <a:latin typeface="Lato" charset="0"/>
                <a:ea typeface="Lato" charset="0"/>
                <a:cs typeface="Lato" charset="0"/>
              </a:rPr>
              <a:t>Util. (%)</a:t>
            </a:r>
          </a:p>
        </p:txBody>
      </p:sp>
      <p:sp>
        <p:nvSpPr>
          <p:cNvPr id="16" name="TextBox 15"/>
          <p:cNvSpPr txBox="1"/>
          <p:nvPr/>
        </p:nvSpPr>
        <p:spPr>
          <a:xfrm rot="16200000">
            <a:off x="8704678" y="4290572"/>
            <a:ext cx="1468747" cy="276999"/>
          </a:xfrm>
          <a:prstGeom prst="rect">
            <a:avLst/>
          </a:prstGeom>
          <a:noFill/>
          <a:ln w="19050">
            <a:noFill/>
          </a:ln>
          <a:effectLst>
            <a:outerShdw blurRad="50800" dist="50800" dir="3300000" sx="104000" sy="104000" algn="ctr" rotWithShape="0">
              <a:srgbClr val="000000">
                <a:alpha val="37000"/>
              </a:srgbClr>
            </a:outerShdw>
            <a:reflection stA="45000" endPos="21000" dir="5400000" sy="-100000" algn="bl" rotWithShape="0"/>
          </a:effectLst>
        </p:spPr>
        <p:txBody>
          <a:bodyPr wrap="square" rtlCol="0">
            <a:spAutoFit/>
          </a:bodyPr>
          <a:lstStyle/>
          <a:p>
            <a:pPr algn="ctr"/>
            <a:r>
              <a:rPr lang="en-US" sz="1200" dirty="0">
                <a:solidFill>
                  <a:schemeClr val="bg1"/>
                </a:solidFill>
                <a:latin typeface="Lato" charset="0"/>
                <a:ea typeface="Lato" charset="0"/>
                <a:cs typeface="Lato" charset="0"/>
              </a:rPr>
              <a:t>DRAM Util. (%)</a:t>
            </a:r>
          </a:p>
        </p:txBody>
      </p:sp>
      <p:pic>
        <p:nvPicPr>
          <p:cNvPr id="20" name="Picture 19"/>
          <p:cNvPicPr>
            <a:picLocks noChangeAspect="1"/>
          </p:cNvPicPr>
          <p:nvPr/>
        </p:nvPicPr>
        <p:blipFill>
          <a:blip r:embed="rId8"/>
          <a:stretch>
            <a:fillRect/>
          </a:stretch>
        </p:blipFill>
        <p:spPr>
          <a:xfrm>
            <a:off x="2127192" y="3286494"/>
            <a:ext cx="7255075" cy="2809161"/>
          </a:xfrm>
          <a:prstGeom prst="rect">
            <a:avLst/>
          </a:prstGeom>
        </p:spPr>
      </p:pic>
      <p:pic>
        <p:nvPicPr>
          <p:cNvPr id="17" name="Picture 16"/>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1312582" y="0"/>
            <a:ext cx="879418" cy="6155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9304281"/>
      </p:ext>
    </p:extLst>
  </p:cSld>
  <p:clrMapOvr>
    <a:masterClrMapping/>
  </p:clrMapOvr>
  <mc:AlternateContent xmlns:mc="http://schemas.openxmlformats.org/markup-compatibility/2006" xmlns:p14="http://schemas.microsoft.com/office/powerpoint/2010/main">
    <mc:Choice Requires="p14">
      <p:transition spd="slow" p14:dur="2000" advTm="3092"/>
    </mc:Choice>
    <mc:Fallback xmlns="">
      <p:transition spd="slow" advTm="309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down)">
                                      <p:cBhvr>
                                        <p:cTn id="19" dur="500"/>
                                        <p:tgtEl>
                                          <p:spTgt spid="6"/>
                                        </p:tgtEl>
                                      </p:cBhvr>
                                    </p:animEffect>
                                  </p:childTnLst>
                                </p:cTn>
                              </p:par>
                              <p:par>
                                <p:cTn id="20" presetID="22" presetClass="entr" presetSubtype="4"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1"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1"/>
      <p:bldP spid="15" grpId="0"/>
      <p:bldP spid="16"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cxnSp>
        <p:nvCxnSpPr>
          <p:cNvPr id="2" name="Straight Arrow Connector 1"/>
          <p:cNvCxnSpPr/>
          <p:nvPr/>
        </p:nvCxnSpPr>
        <p:spPr>
          <a:xfrm flipV="1">
            <a:off x="1704797" y="3392423"/>
            <a:ext cx="8778240" cy="1"/>
          </a:xfrm>
          <a:prstGeom prst="straightConnector1">
            <a:avLst/>
          </a:prstGeom>
          <a:ln w="28575">
            <a:solidFill>
              <a:schemeClr val="bg2"/>
            </a:solidFill>
            <a:tailEnd type="triangle"/>
          </a:ln>
        </p:spPr>
        <p:style>
          <a:lnRef idx="1">
            <a:schemeClr val="dk1"/>
          </a:lnRef>
          <a:fillRef idx="0">
            <a:schemeClr val="dk1"/>
          </a:fillRef>
          <a:effectRef idx="0">
            <a:schemeClr val="dk1"/>
          </a:effectRef>
          <a:fontRef idx="minor">
            <a:schemeClr val="tx1"/>
          </a:fontRef>
        </p:style>
      </p:cxnSp>
      <p:sp>
        <p:nvSpPr>
          <p:cNvPr id="3" name="Rectangle 2"/>
          <p:cNvSpPr/>
          <p:nvPr/>
        </p:nvSpPr>
        <p:spPr>
          <a:xfrm>
            <a:off x="1704797" y="2953512"/>
            <a:ext cx="2450592" cy="438912"/>
          </a:xfrm>
          <a:prstGeom prst="rect">
            <a:avLst/>
          </a:prstGeom>
          <a:solidFill>
            <a:schemeClr val="accent5"/>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4" name="Rectangle 3"/>
          <p:cNvSpPr/>
          <p:nvPr/>
        </p:nvSpPr>
        <p:spPr>
          <a:xfrm>
            <a:off x="4155389" y="2953506"/>
            <a:ext cx="1207008" cy="438913"/>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5" name="Rectangle 4"/>
          <p:cNvSpPr/>
          <p:nvPr/>
        </p:nvSpPr>
        <p:spPr>
          <a:xfrm>
            <a:off x="5764733" y="2953507"/>
            <a:ext cx="2450592" cy="438912"/>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6" name="Rectangle 5"/>
          <p:cNvSpPr/>
          <p:nvPr/>
        </p:nvSpPr>
        <p:spPr>
          <a:xfrm>
            <a:off x="5362397" y="2953510"/>
            <a:ext cx="402336" cy="438913"/>
          </a:xfrm>
          <a:prstGeom prst="rect">
            <a:avLst/>
          </a:prstGeom>
          <a:solidFill>
            <a:schemeClr val="accent5"/>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7" name="TextBox 6"/>
          <p:cNvSpPr txBox="1"/>
          <p:nvPr/>
        </p:nvSpPr>
        <p:spPr>
          <a:xfrm>
            <a:off x="10107067" y="3439860"/>
            <a:ext cx="751938" cy="400110"/>
          </a:xfrm>
          <a:prstGeom prst="rect">
            <a:avLst/>
          </a:prstGeom>
          <a:noFill/>
        </p:spPr>
        <p:txBody>
          <a:bodyPr wrap="square" rtlCol="0">
            <a:spAutoFit/>
          </a:bodyPr>
          <a:lstStyle/>
          <a:p>
            <a:r>
              <a:rPr lang="en-US" sz="2000" b="1" dirty="0">
                <a:solidFill>
                  <a:schemeClr val="bg1"/>
                </a:solidFill>
                <a:latin typeface="Avenir Book" charset="0"/>
                <a:ea typeface="Avenir Book" charset="0"/>
                <a:cs typeface="Avenir Book" charset="0"/>
              </a:rPr>
              <a:t>Time</a:t>
            </a:r>
          </a:p>
        </p:txBody>
      </p:sp>
      <p:sp>
        <p:nvSpPr>
          <p:cNvPr id="8" name="TextBox 7"/>
          <p:cNvSpPr txBox="1"/>
          <p:nvPr/>
        </p:nvSpPr>
        <p:spPr>
          <a:xfrm>
            <a:off x="257867" y="2985197"/>
            <a:ext cx="1459630" cy="400110"/>
          </a:xfrm>
          <a:prstGeom prst="rect">
            <a:avLst/>
          </a:prstGeom>
          <a:noFill/>
        </p:spPr>
        <p:txBody>
          <a:bodyPr wrap="none" rtlCol="0">
            <a:spAutoFit/>
          </a:bodyPr>
          <a:lstStyle/>
          <a:p>
            <a:r>
              <a:rPr lang="en-US" sz="2000" dirty="0">
                <a:solidFill>
                  <a:schemeClr val="bg1"/>
                </a:solidFill>
                <a:latin typeface="Avenir Book" charset="0"/>
                <a:ea typeface="Avenir Book" charset="0"/>
                <a:cs typeface="Avenir Book" charset="0"/>
              </a:rPr>
              <a:t>Task Profile</a:t>
            </a:r>
          </a:p>
        </p:txBody>
      </p:sp>
      <p:sp>
        <p:nvSpPr>
          <p:cNvPr id="9" name="Rectangle 8"/>
          <p:cNvSpPr/>
          <p:nvPr/>
        </p:nvSpPr>
        <p:spPr>
          <a:xfrm>
            <a:off x="8215325" y="2953503"/>
            <a:ext cx="1006732" cy="438916"/>
          </a:xfrm>
          <a:prstGeom prst="rect">
            <a:avLst/>
          </a:prstGeom>
          <a:solidFill>
            <a:schemeClr val="accent5"/>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cxnSp>
        <p:nvCxnSpPr>
          <p:cNvPr id="10" name="Straight Arrow Connector 9"/>
          <p:cNvCxnSpPr/>
          <p:nvPr/>
        </p:nvCxnSpPr>
        <p:spPr>
          <a:xfrm flipV="1">
            <a:off x="1741881" y="5073903"/>
            <a:ext cx="8778240" cy="1"/>
          </a:xfrm>
          <a:prstGeom prst="straightConnector1">
            <a:avLst/>
          </a:prstGeom>
          <a:ln w="28575">
            <a:solidFill>
              <a:schemeClr val="bg2"/>
            </a:solidFill>
            <a:tailEnd type="triangle"/>
          </a:ln>
        </p:spPr>
        <p:style>
          <a:lnRef idx="1">
            <a:schemeClr val="dk1"/>
          </a:lnRef>
          <a:fillRef idx="0">
            <a:schemeClr val="dk1"/>
          </a:fillRef>
          <a:effectRef idx="0">
            <a:schemeClr val="dk1"/>
          </a:effectRef>
          <a:fontRef idx="minor">
            <a:schemeClr val="tx1"/>
          </a:fontRef>
        </p:style>
      </p:cxnSp>
      <p:cxnSp>
        <p:nvCxnSpPr>
          <p:cNvPr id="11" name="Straight Connector 10"/>
          <p:cNvCxnSpPr/>
          <p:nvPr/>
        </p:nvCxnSpPr>
        <p:spPr>
          <a:xfrm>
            <a:off x="4155389" y="2112652"/>
            <a:ext cx="0" cy="2968751"/>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5362397" y="2112652"/>
            <a:ext cx="0" cy="2968751"/>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5764733" y="2112652"/>
            <a:ext cx="0" cy="2968751"/>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8211261" y="2112652"/>
            <a:ext cx="0" cy="2968751"/>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9202121" y="2112652"/>
            <a:ext cx="0" cy="2968751"/>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H="1" flipV="1">
            <a:off x="1734101" y="3831335"/>
            <a:ext cx="13083" cy="1255770"/>
          </a:xfrm>
          <a:prstGeom prst="straightConnector1">
            <a:avLst/>
          </a:prstGeom>
          <a:ln w="28575">
            <a:solidFill>
              <a:schemeClr val="bg2"/>
            </a:solidFill>
            <a:tailEnd type="triangle"/>
          </a:ln>
        </p:spPr>
        <p:style>
          <a:lnRef idx="1">
            <a:schemeClr val="dk1"/>
          </a:lnRef>
          <a:fillRef idx="0">
            <a:schemeClr val="dk1"/>
          </a:fillRef>
          <a:effectRef idx="0">
            <a:schemeClr val="dk1"/>
          </a:effectRef>
          <a:fontRef idx="minor">
            <a:schemeClr val="tx1"/>
          </a:fontRef>
        </p:style>
      </p:cxnSp>
      <p:sp>
        <p:nvSpPr>
          <p:cNvPr id="17" name="TextBox 16"/>
          <p:cNvSpPr txBox="1"/>
          <p:nvPr/>
        </p:nvSpPr>
        <p:spPr>
          <a:xfrm>
            <a:off x="195414" y="4052142"/>
            <a:ext cx="1584536" cy="1015663"/>
          </a:xfrm>
          <a:prstGeom prst="rect">
            <a:avLst/>
          </a:prstGeom>
          <a:noFill/>
        </p:spPr>
        <p:txBody>
          <a:bodyPr wrap="none" rtlCol="0">
            <a:spAutoFit/>
          </a:bodyPr>
          <a:lstStyle/>
          <a:p>
            <a:r>
              <a:rPr lang="en-US" sz="2000">
                <a:solidFill>
                  <a:schemeClr val="bg1"/>
                </a:solidFill>
                <a:latin typeface="Avenir Book" charset="0"/>
                <a:ea typeface="Avenir Book" charset="0"/>
                <a:cs typeface="Avenir Book" charset="0"/>
              </a:rPr>
              <a:t>Cumulative</a:t>
            </a:r>
          </a:p>
          <a:p>
            <a:r>
              <a:rPr lang="en-US" sz="2000" dirty="0">
                <a:solidFill>
                  <a:schemeClr val="bg1"/>
                </a:solidFill>
                <a:latin typeface="Avenir Book" charset="0"/>
                <a:ea typeface="Avenir Book" charset="0"/>
                <a:cs typeface="Avenir Book" charset="0"/>
              </a:rPr>
              <a:t>Memory </a:t>
            </a:r>
          </a:p>
          <a:p>
            <a:r>
              <a:rPr lang="en-US" sz="2000" dirty="0">
                <a:solidFill>
                  <a:schemeClr val="bg1"/>
                </a:solidFill>
                <a:latin typeface="Avenir Book" charset="0"/>
                <a:ea typeface="Avenir Book" charset="0"/>
                <a:cs typeface="Avenir Book" charset="0"/>
              </a:rPr>
              <a:t>Transactions</a:t>
            </a:r>
          </a:p>
        </p:txBody>
      </p:sp>
      <p:sp>
        <p:nvSpPr>
          <p:cNvPr id="18" name="TextBox 17"/>
          <p:cNvSpPr txBox="1"/>
          <p:nvPr/>
        </p:nvSpPr>
        <p:spPr>
          <a:xfrm>
            <a:off x="10107068" y="5143482"/>
            <a:ext cx="751937" cy="400110"/>
          </a:xfrm>
          <a:prstGeom prst="rect">
            <a:avLst/>
          </a:prstGeom>
          <a:noFill/>
        </p:spPr>
        <p:txBody>
          <a:bodyPr wrap="none" rtlCol="0">
            <a:spAutoFit/>
          </a:bodyPr>
          <a:lstStyle/>
          <a:p>
            <a:r>
              <a:rPr lang="en-US" sz="2000" b="1" dirty="0">
                <a:solidFill>
                  <a:schemeClr val="bg1"/>
                </a:solidFill>
                <a:latin typeface="Avenir Book" charset="0"/>
                <a:ea typeface="Avenir Book" charset="0"/>
                <a:cs typeface="Avenir Book" charset="0"/>
              </a:rPr>
              <a:t>Time</a:t>
            </a:r>
          </a:p>
        </p:txBody>
      </p:sp>
      <p:cxnSp>
        <p:nvCxnSpPr>
          <p:cNvPr id="40" name="Straight Connector 39"/>
          <p:cNvCxnSpPr/>
          <p:nvPr/>
        </p:nvCxnSpPr>
        <p:spPr>
          <a:xfrm flipV="1">
            <a:off x="4136593" y="4052142"/>
            <a:ext cx="1245740" cy="11858"/>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flipV="1">
            <a:off x="5745390" y="3982021"/>
            <a:ext cx="2450592" cy="3163"/>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48" name="TextBox 47"/>
          <p:cNvSpPr txBox="1"/>
          <p:nvPr/>
        </p:nvSpPr>
        <p:spPr>
          <a:xfrm rot="16200000">
            <a:off x="-1909491" y="3372693"/>
            <a:ext cx="4076700" cy="400110"/>
          </a:xfrm>
          <a:prstGeom prst="rect">
            <a:avLst/>
          </a:prstGeom>
          <a:noFill/>
        </p:spPr>
        <p:txBody>
          <a:bodyPr wrap="square" rtlCol="0">
            <a:spAutoFit/>
          </a:bodyPr>
          <a:lstStyle/>
          <a:p>
            <a:r>
              <a:rPr lang="en-US" sz="2000" dirty="0">
                <a:solidFill>
                  <a:schemeClr val="bg1"/>
                </a:solidFill>
                <a:latin typeface="Avenir Book" charset="0"/>
                <a:ea typeface="Avenir Book" charset="0"/>
                <a:cs typeface="Avenir Book" charset="0"/>
              </a:rPr>
              <a:t>Cumulative Memory  Transactions</a:t>
            </a:r>
          </a:p>
        </p:txBody>
      </p:sp>
      <p:sp>
        <p:nvSpPr>
          <p:cNvPr id="49" name="TextBox 48"/>
          <p:cNvSpPr txBox="1"/>
          <p:nvPr/>
        </p:nvSpPr>
        <p:spPr>
          <a:xfrm>
            <a:off x="5016860" y="5611098"/>
            <a:ext cx="1284134" cy="400110"/>
          </a:xfrm>
          <a:prstGeom prst="rect">
            <a:avLst/>
          </a:prstGeom>
          <a:noFill/>
        </p:spPr>
        <p:txBody>
          <a:bodyPr wrap="none" rtlCol="0">
            <a:spAutoFit/>
          </a:bodyPr>
          <a:lstStyle/>
          <a:p>
            <a:r>
              <a:rPr lang="en-US" sz="2000" b="1" dirty="0">
                <a:solidFill>
                  <a:schemeClr val="bg1"/>
                </a:solidFill>
                <a:latin typeface="Avenir Book" charset="0"/>
                <a:ea typeface="Avenir Book" charset="0"/>
                <a:cs typeface="Avenir Book" charset="0"/>
              </a:rPr>
              <a:t>Time (</a:t>
            </a:r>
            <a:r>
              <a:rPr lang="en-US" sz="2000" b="1" dirty="0" err="1">
                <a:solidFill>
                  <a:schemeClr val="bg1"/>
                </a:solidFill>
                <a:latin typeface="Avenir Book" charset="0"/>
                <a:ea typeface="Avenir Book" charset="0"/>
                <a:cs typeface="Avenir Book" charset="0"/>
              </a:rPr>
              <a:t>ms</a:t>
            </a:r>
            <a:r>
              <a:rPr lang="en-US" sz="2000" b="1" dirty="0">
                <a:solidFill>
                  <a:schemeClr val="bg1"/>
                </a:solidFill>
                <a:latin typeface="Avenir Book" charset="0"/>
                <a:ea typeface="Avenir Book" charset="0"/>
                <a:cs typeface="Avenir Book" charset="0"/>
              </a:rPr>
              <a:t>)</a:t>
            </a:r>
          </a:p>
        </p:txBody>
      </p:sp>
      <p:sp>
        <p:nvSpPr>
          <p:cNvPr id="63" name="Freeform 62"/>
          <p:cNvSpPr/>
          <p:nvPr/>
        </p:nvSpPr>
        <p:spPr>
          <a:xfrm>
            <a:off x="1752600" y="4070098"/>
            <a:ext cx="2387710" cy="997202"/>
          </a:xfrm>
          <a:custGeom>
            <a:avLst/>
            <a:gdLst>
              <a:gd name="connsiteX0" fmla="*/ 0 w 2400300"/>
              <a:gd name="connsiteY0" fmla="*/ 1003300 h 1003300"/>
              <a:gd name="connsiteX1" fmla="*/ 355600 w 2400300"/>
              <a:gd name="connsiteY1" fmla="*/ 723900 h 1003300"/>
              <a:gd name="connsiteX2" fmla="*/ 508000 w 2400300"/>
              <a:gd name="connsiteY2" fmla="*/ 546100 h 1003300"/>
              <a:gd name="connsiteX3" fmla="*/ 736600 w 2400300"/>
              <a:gd name="connsiteY3" fmla="*/ 444500 h 1003300"/>
              <a:gd name="connsiteX4" fmla="*/ 889000 w 2400300"/>
              <a:gd name="connsiteY4" fmla="*/ 317500 h 1003300"/>
              <a:gd name="connsiteX5" fmla="*/ 1181100 w 2400300"/>
              <a:gd name="connsiteY5" fmla="*/ 254000 h 1003300"/>
              <a:gd name="connsiteX6" fmla="*/ 1447800 w 2400300"/>
              <a:gd name="connsiteY6" fmla="*/ 190500 h 1003300"/>
              <a:gd name="connsiteX7" fmla="*/ 1587500 w 2400300"/>
              <a:gd name="connsiteY7" fmla="*/ 88900 h 1003300"/>
              <a:gd name="connsiteX8" fmla="*/ 2400300 w 2400300"/>
              <a:gd name="connsiteY8" fmla="*/ 0 h 1003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0300" h="1003300">
                <a:moveTo>
                  <a:pt x="0" y="1003300"/>
                </a:moveTo>
                <a:cubicBezTo>
                  <a:pt x="135466" y="901700"/>
                  <a:pt x="270933" y="800100"/>
                  <a:pt x="355600" y="723900"/>
                </a:cubicBezTo>
                <a:cubicBezTo>
                  <a:pt x="440267" y="647700"/>
                  <a:pt x="444500" y="592667"/>
                  <a:pt x="508000" y="546100"/>
                </a:cubicBezTo>
                <a:cubicBezTo>
                  <a:pt x="571500" y="499533"/>
                  <a:pt x="673100" y="482600"/>
                  <a:pt x="736600" y="444500"/>
                </a:cubicBezTo>
                <a:cubicBezTo>
                  <a:pt x="800100" y="406400"/>
                  <a:pt x="814917" y="349250"/>
                  <a:pt x="889000" y="317500"/>
                </a:cubicBezTo>
                <a:cubicBezTo>
                  <a:pt x="963083" y="285750"/>
                  <a:pt x="1087967" y="275167"/>
                  <a:pt x="1181100" y="254000"/>
                </a:cubicBezTo>
                <a:cubicBezTo>
                  <a:pt x="1274233" y="232833"/>
                  <a:pt x="1380067" y="218017"/>
                  <a:pt x="1447800" y="190500"/>
                </a:cubicBezTo>
                <a:cubicBezTo>
                  <a:pt x="1515533" y="162983"/>
                  <a:pt x="1428750" y="120650"/>
                  <a:pt x="1587500" y="88900"/>
                </a:cubicBezTo>
                <a:cubicBezTo>
                  <a:pt x="1746250" y="57150"/>
                  <a:pt x="2366433" y="65617"/>
                  <a:pt x="2400300" y="0"/>
                </a:cubicBezTo>
              </a:path>
            </a:pathLst>
          </a:cu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Freeform 63"/>
          <p:cNvSpPr/>
          <p:nvPr/>
        </p:nvSpPr>
        <p:spPr>
          <a:xfrm>
            <a:off x="5372100" y="3985727"/>
            <a:ext cx="392633" cy="68561"/>
          </a:xfrm>
          <a:custGeom>
            <a:avLst/>
            <a:gdLst>
              <a:gd name="connsiteX0" fmla="*/ 0 w 383241"/>
              <a:gd name="connsiteY0" fmla="*/ 73959 h 73959"/>
              <a:gd name="connsiteX1" fmla="*/ 194982 w 383241"/>
              <a:gd name="connsiteY1" fmla="*/ 40342 h 73959"/>
              <a:gd name="connsiteX2" fmla="*/ 383241 w 383241"/>
              <a:gd name="connsiteY2" fmla="*/ 0 h 73959"/>
            </a:gdLst>
            <a:ahLst/>
            <a:cxnLst>
              <a:cxn ang="0">
                <a:pos x="connsiteX0" y="connsiteY0"/>
              </a:cxn>
              <a:cxn ang="0">
                <a:pos x="connsiteX1" y="connsiteY1"/>
              </a:cxn>
              <a:cxn ang="0">
                <a:pos x="connsiteX2" y="connsiteY2"/>
              </a:cxn>
            </a:cxnLst>
            <a:rect l="l" t="t" r="r" b="b"/>
            <a:pathLst>
              <a:path w="383241" h="73959">
                <a:moveTo>
                  <a:pt x="0" y="73959"/>
                </a:moveTo>
                <a:cubicBezTo>
                  <a:pt x="65554" y="63313"/>
                  <a:pt x="131109" y="52668"/>
                  <a:pt x="194982" y="40342"/>
                </a:cubicBezTo>
                <a:cubicBezTo>
                  <a:pt x="258856" y="28015"/>
                  <a:pt x="341779" y="2241"/>
                  <a:pt x="383241" y="0"/>
                </a:cubicBezTo>
              </a:path>
            </a:pathLst>
          </a:cu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Freeform 64"/>
          <p:cNvSpPr/>
          <p:nvPr/>
        </p:nvSpPr>
        <p:spPr>
          <a:xfrm>
            <a:off x="8209429" y="3482788"/>
            <a:ext cx="995083" cy="490818"/>
          </a:xfrm>
          <a:custGeom>
            <a:avLst/>
            <a:gdLst>
              <a:gd name="connsiteX0" fmla="*/ 0 w 995083"/>
              <a:gd name="connsiteY0" fmla="*/ 490818 h 490818"/>
              <a:gd name="connsiteX1" fmla="*/ 282389 w 995083"/>
              <a:gd name="connsiteY1" fmla="*/ 410136 h 490818"/>
              <a:gd name="connsiteX2" fmla="*/ 490818 w 995083"/>
              <a:gd name="connsiteY2" fmla="*/ 194983 h 490818"/>
              <a:gd name="connsiteX3" fmla="*/ 726142 w 995083"/>
              <a:gd name="connsiteY3" fmla="*/ 114300 h 490818"/>
              <a:gd name="connsiteX4" fmla="*/ 995083 w 995083"/>
              <a:gd name="connsiteY4" fmla="*/ 0 h 4908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5083" h="490818">
                <a:moveTo>
                  <a:pt x="0" y="490818"/>
                </a:moveTo>
                <a:cubicBezTo>
                  <a:pt x="100293" y="475130"/>
                  <a:pt x="200586" y="459442"/>
                  <a:pt x="282389" y="410136"/>
                </a:cubicBezTo>
                <a:cubicBezTo>
                  <a:pt x="364192" y="360830"/>
                  <a:pt x="416859" y="244289"/>
                  <a:pt x="490818" y="194983"/>
                </a:cubicBezTo>
                <a:cubicBezTo>
                  <a:pt x="564777" y="145677"/>
                  <a:pt x="642098" y="146797"/>
                  <a:pt x="726142" y="114300"/>
                </a:cubicBezTo>
                <a:cubicBezTo>
                  <a:pt x="810186" y="81803"/>
                  <a:pt x="995083" y="0"/>
                  <a:pt x="995083" y="0"/>
                </a:cubicBezTo>
              </a:path>
            </a:pathLst>
          </a:cu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a:off x="1761565" y="3892924"/>
            <a:ext cx="2393576" cy="1169894"/>
          </a:xfrm>
          <a:custGeom>
            <a:avLst/>
            <a:gdLst>
              <a:gd name="connsiteX0" fmla="*/ 0 w 2393576"/>
              <a:gd name="connsiteY0" fmla="*/ 1169894 h 1169894"/>
              <a:gd name="connsiteX1" fmla="*/ 403411 w 2393576"/>
              <a:gd name="connsiteY1" fmla="*/ 968188 h 1169894"/>
              <a:gd name="connsiteX2" fmla="*/ 887506 w 2393576"/>
              <a:gd name="connsiteY2" fmla="*/ 423582 h 1169894"/>
              <a:gd name="connsiteX3" fmla="*/ 1216959 w 2393576"/>
              <a:gd name="connsiteY3" fmla="*/ 242047 h 1169894"/>
              <a:gd name="connsiteX4" fmla="*/ 2010335 w 2393576"/>
              <a:gd name="connsiteY4" fmla="*/ 47064 h 1169894"/>
              <a:gd name="connsiteX5" fmla="*/ 2393576 w 2393576"/>
              <a:gd name="connsiteY5" fmla="*/ 0 h 1169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93576" h="1169894">
                <a:moveTo>
                  <a:pt x="0" y="1169894"/>
                </a:moveTo>
                <a:cubicBezTo>
                  <a:pt x="127746" y="1131233"/>
                  <a:pt x="255493" y="1092573"/>
                  <a:pt x="403411" y="968188"/>
                </a:cubicBezTo>
                <a:cubicBezTo>
                  <a:pt x="551329" y="843803"/>
                  <a:pt x="751915" y="544605"/>
                  <a:pt x="887506" y="423582"/>
                </a:cubicBezTo>
                <a:cubicBezTo>
                  <a:pt x="1023097" y="302558"/>
                  <a:pt x="1029821" y="304800"/>
                  <a:pt x="1216959" y="242047"/>
                </a:cubicBezTo>
                <a:cubicBezTo>
                  <a:pt x="1404097" y="179294"/>
                  <a:pt x="1814232" y="87405"/>
                  <a:pt x="2010335" y="47064"/>
                </a:cubicBezTo>
                <a:cubicBezTo>
                  <a:pt x="2206438" y="6723"/>
                  <a:pt x="2393576" y="0"/>
                  <a:pt x="2393576" y="0"/>
                </a:cubicBezTo>
              </a:path>
            </a:pathLst>
          </a:cu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cxnSp>
        <p:nvCxnSpPr>
          <p:cNvPr id="72" name="Straight Connector 71"/>
          <p:cNvCxnSpPr>
            <a:stCxn id="71" idx="5"/>
          </p:cNvCxnSpPr>
          <p:nvPr/>
        </p:nvCxnSpPr>
        <p:spPr>
          <a:xfrm flipV="1">
            <a:off x="4155141" y="3888442"/>
            <a:ext cx="1211320" cy="448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74" name="Freeform 73"/>
          <p:cNvSpPr/>
          <p:nvPr/>
        </p:nvSpPr>
        <p:spPr>
          <a:xfrm>
            <a:off x="5365376" y="3671047"/>
            <a:ext cx="396689" cy="208429"/>
          </a:xfrm>
          <a:custGeom>
            <a:avLst/>
            <a:gdLst>
              <a:gd name="connsiteX0" fmla="*/ 0 w 396689"/>
              <a:gd name="connsiteY0" fmla="*/ 208429 h 208429"/>
              <a:gd name="connsiteX1" fmla="*/ 127748 w 396689"/>
              <a:gd name="connsiteY1" fmla="*/ 154641 h 208429"/>
              <a:gd name="connsiteX2" fmla="*/ 255495 w 396689"/>
              <a:gd name="connsiteY2" fmla="*/ 73959 h 208429"/>
              <a:gd name="connsiteX3" fmla="*/ 396689 w 396689"/>
              <a:gd name="connsiteY3" fmla="*/ 0 h 208429"/>
            </a:gdLst>
            <a:ahLst/>
            <a:cxnLst>
              <a:cxn ang="0">
                <a:pos x="connsiteX0" y="connsiteY0"/>
              </a:cxn>
              <a:cxn ang="0">
                <a:pos x="connsiteX1" y="connsiteY1"/>
              </a:cxn>
              <a:cxn ang="0">
                <a:pos x="connsiteX2" y="connsiteY2"/>
              </a:cxn>
              <a:cxn ang="0">
                <a:pos x="connsiteX3" y="connsiteY3"/>
              </a:cxn>
            </a:cxnLst>
            <a:rect l="l" t="t" r="r" b="b"/>
            <a:pathLst>
              <a:path w="396689" h="208429">
                <a:moveTo>
                  <a:pt x="0" y="208429"/>
                </a:moveTo>
                <a:cubicBezTo>
                  <a:pt x="42582" y="192741"/>
                  <a:pt x="85165" y="177053"/>
                  <a:pt x="127748" y="154641"/>
                </a:cubicBezTo>
                <a:cubicBezTo>
                  <a:pt x="170331" y="132229"/>
                  <a:pt x="210672" y="99732"/>
                  <a:pt x="255495" y="73959"/>
                </a:cubicBezTo>
                <a:cubicBezTo>
                  <a:pt x="300318" y="48186"/>
                  <a:pt x="370916" y="16809"/>
                  <a:pt x="396689" y="0"/>
                </a:cubicBezTo>
              </a:path>
            </a:pathLst>
          </a:cu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6" name="Straight Connector 75"/>
          <p:cNvCxnSpPr>
            <a:stCxn id="74" idx="3"/>
          </p:cNvCxnSpPr>
          <p:nvPr/>
        </p:nvCxnSpPr>
        <p:spPr>
          <a:xfrm flipV="1">
            <a:off x="5762065" y="3657847"/>
            <a:ext cx="2446527" cy="1320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78" name="Freeform 77"/>
          <p:cNvSpPr/>
          <p:nvPr/>
        </p:nvSpPr>
        <p:spPr>
          <a:xfrm>
            <a:off x="8209429" y="3496235"/>
            <a:ext cx="988359" cy="168089"/>
          </a:xfrm>
          <a:custGeom>
            <a:avLst/>
            <a:gdLst>
              <a:gd name="connsiteX0" fmla="*/ 0 w 988359"/>
              <a:gd name="connsiteY0" fmla="*/ 168089 h 168089"/>
              <a:gd name="connsiteX1" fmla="*/ 416859 w 988359"/>
              <a:gd name="connsiteY1" fmla="*/ 60512 h 168089"/>
              <a:gd name="connsiteX2" fmla="*/ 988359 w 988359"/>
              <a:gd name="connsiteY2" fmla="*/ 0 h 168089"/>
            </a:gdLst>
            <a:ahLst/>
            <a:cxnLst>
              <a:cxn ang="0">
                <a:pos x="connsiteX0" y="connsiteY0"/>
              </a:cxn>
              <a:cxn ang="0">
                <a:pos x="connsiteX1" y="connsiteY1"/>
              </a:cxn>
              <a:cxn ang="0">
                <a:pos x="connsiteX2" y="connsiteY2"/>
              </a:cxn>
            </a:cxnLst>
            <a:rect l="l" t="t" r="r" b="b"/>
            <a:pathLst>
              <a:path w="988359" h="168089">
                <a:moveTo>
                  <a:pt x="0" y="168089"/>
                </a:moveTo>
                <a:cubicBezTo>
                  <a:pt x="126066" y="128308"/>
                  <a:pt x="252133" y="88527"/>
                  <a:pt x="416859" y="60512"/>
                </a:cubicBezTo>
                <a:cubicBezTo>
                  <a:pt x="581585" y="32497"/>
                  <a:pt x="876300" y="1120"/>
                  <a:pt x="988359" y="0"/>
                </a:cubicBezTo>
              </a:path>
            </a:pathLst>
          </a:cu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Freeform 78"/>
          <p:cNvSpPr/>
          <p:nvPr/>
        </p:nvSpPr>
        <p:spPr>
          <a:xfrm>
            <a:off x="1761565" y="3980329"/>
            <a:ext cx="2386853" cy="1075765"/>
          </a:xfrm>
          <a:custGeom>
            <a:avLst/>
            <a:gdLst>
              <a:gd name="connsiteX0" fmla="*/ 0 w 2386853"/>
              <a:gd name="connsiteY0" fmla="*/ 1075765 h 1075765"/>
              <a:gd name="connsiteX1" fmla="*/ 632011 w 2386853"/>
              <a:gd name="connsiteY1" fmla="*/ 826995 h 1075765"/>
              <a:gd name="connsiteX2" fmla="*/ 874059 w 2386853"/>
              <a:gd name="connsiteY2" fmla="*/ 605118 h 1075765"/>
              <a:gd name="connsiteX3" fmla="*/ 1264023 w 2386853"/>
              <a:gd name="connsiteY3" fmla="*/ 403412 h 1075765"/>
              <a:gd name="connsiteX4" fmla="*/ 1633817 w 2386853"/>
              <a:gd name="connsiteY4" fmla="*/ 255495 h 1075765"/>
              <a:gd name="connsiteX5" fmla="*/ 2144806 w 2386853"/>
              <a:gd name="connsiteY5" fmla="*/ 107577 h 1075765"/>
              <a:gd name="connsiteX6" fmla="*/ 2386853 w 2386853"/>
              <a:gd name="connsiteY6" fmla="*/ 0 h 1075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86853" h="1075765">
                <a:moveTo>
                  <a:pt x="0" y="1075765"/>
                </a:moveTo>
                <a:cubicBezTo>
                  <a:pt x="243167" y="990600"/>
                  <a:pt x="486335" y="905436"/>
                  <a:pt x="632011" y="826995"/>
                </a:cubicBezTo>
                <a:cubicBezTo>
                  <a:pt x="777687" y="748554"/>
                  <a:pt x="768724" y="675715"/>
                  <a:pt x="874059" y="605118"/>
                </a:cubicBezTo>
                <a:cubicBezTo>
                  <a:pt x="979394" y="534521"/>
                  <a:pt x="1137397" y="461682"/>
                  <a:pt x="1264023" y="403412"/>
                </a:cubicBezTo>
                <a:cubicBezTo>
                  <a:pt x="1390649" y="345141"/>
                  <a:pt x="1487020" y="304801"/>
                  <a:pt x="1633817" y="255495"/>
                </a:cubicBezTo>
                <a:cubicBezTo>
                  <a:pt x="1780614" y="206189"/>
                  <a:pt x="2019300" y="150159"/>
                  <a:pt x="2144806" y="107577"/>
                </a:cubicBezTo>
                <a:cubicBezTo>
                  <a:pt x="2270312" y="64995"/>
                  <a:pt x="2343150" y="12326"/>
                  <a:pt x="2386853" y="0"/>
                </a:cubicBezTo>
              </a:path>
            </a:pathLst>
          </a:cu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1" name="Straight Connector 80"/>
          <p:cNvCxnSpPr>
            <a:stCxn id="79" idx="6"/>
          </p:cNvCxnSpPr>
          <p:nvPr/>
        </p:nvCxnSpPr>
        <p:spPr>
          <a:xfrm flipV="1">
            <a:off x="4148418" y="3973606"/>
            <a:ext cx="1223681" cy="6723"/>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3" name="Freeform 82"/>
          <p:cNvSpPr/>
          <p:nvPr/>
        </p:nvSpPr>
        <p:spPr>
          <a:xfrm>
            <a:off x="5372100" y="3751729"/>
            <a:ext cx="389965" cy="228600"/>
          </a:xfrm>
          <a:custGeom>
            <a:avLst/>
            <a:gdLst>
              <a:gd name="connsiteX0" fmla="*/ 0 w 389965"/>
              <a:gd name="connsiteY0" fmla="*/ 228600 h 228600"/>
              <a:gd name="connsiteX1" fmla="*/ 208429 w 389965"/>
              <a:gd name="connsiteY1" fmla="*/ 174812 h 228600"/>
              <a:gd name="connsiteX2" fmla="*/ 275665 w 389965"/>
              <a:gd name="connsiteY2" fmla="*/ 100853 h 228600"/>
              <a:gd name="connsiteX3" fmla="*/ 389965 w 389965"/>
              <a:gd name="connsiteY3" fmla="*/ 0 h 228600"/>
            </a:gdLst>
            <a:ahLst/>
            <a:cxnLst>
              <a:cxn ang="0">
                <a:pos x="connsiteX0" y="connsiteY0"/>
              </a:cxn>
              <a:cxn ang="0">
                <a:pos x="connsiteX1" y="connsiteY1"/>
              </a:cxn>
              <a:cxn ang="0">
                <a:pos x="connsiteX2" y="connsiteY2"/>
              </a:cxn>
              <a:cxn ang="0">
                <a:pos x="connsiteX3" y="connsiteY3"/>
              </a:cxn>
            </a:cxnLst>
            <a:rect l="l" t="t" r="r" b="b"/>
            <a:pathLst>
              <a:path w="389965" h="228600">
                <a:moveTo>
                  <a:pt x="0" y="228600"/>
                </a:moveTo>
                <a:cubicBezTo>
                  <a:pt x="81242" y="212351"/>
                  <a:pt x="162485" y="196103"/>
                  <a:pt x="208429" y="174812"/>
                </a:cubicBezTo>
                <a:cubicBezTo>
                  <a:pt x="254373" y="153521"/>
                  <a:pt x="245409" y="129988"/>
                  <a:pt x="275665" y="100853"/>
                </a:cubicBezTo>
                <a:cubicBezTo>
                  <a:pt x="305921" y="71718"/>
                  <a:pt x="372036" y="16809"/>
                  <a:pt x="389965" y="0"/>
                </a:cubicBezTo>
              </a:path>
            </a:pathLst>
          </a:cu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9" name="Straight Connector 88"/>
          <p:cNvCxnSpPr>
            <a:stCxn id="83" idx="3"/>
          </p:cNvCxnSpPr>
          <p:nvPr/>
        </p:nvCxnSpPr>
        <p:spPr>
          <a:xfrm>
            <a:off x="5762065" y="3751729"/>
            <a:ext cx="2451029"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1" name="Freeform 90"/>
          <p:cNvSpPr/>
          <p:nvPr/>
        </p:nvSpPr>
        <p:spPr>
          <a:xfrm>
            <a:off x="8216153" y="3597088"/>
            <a:ext cx="988359" cy="154641"/>
          </a:xfrm>
          <a:custGeom>
            <a:avLst/>
            <a:gdLst>
              <a:gd name="connsiteX0" fmla="*/ 0 w 988359"/>
              <a:gd name="connsiteY0" fmla="*/ 154641 h 154641"/>
              <a:gd name="connsiteX1" fmla="*/ 551329 w 988359"/>
              <a:gd name="connsiteY1" fmla="*/ 114300 h 154641"/>
              <a:gd name="connsiteX2" fmla="*/ 820271 w 988359"/>
              <a:gd name="connsiteY2" fmla="*/ 40341 h 154641"/>
              <a:gd name="connsiteX3" fmla="*/ 988359 w 988359"/>
              <a:gd name="connsiteY3" fmla="*/ 0 h 154641"/>
            </a:gdLst>
            <a:ahLst/>
            <a:cxnLst>
              <a:cxn ang="0">
                <a:pos x="connsiteX0" y="connsiteY0"/>
              </a:cxn>
              <a:cxn ang="0">
                <a:pos x="connsiteX1" y="connsiteY1"/>
              </a:cxn>
              <a:cxn ang="0">
                <a:pos x="connsiteX2" y="connsiteY2"/>
              </a:cxn>
              <a:cxn ang="0">
                <a:pos x="connsiteX3" y="connsiteY3"/>
              </a:cxn>
            </a:cxnLst>
            <a:rect l="l" t="t" r="r" b="b"/>
            <a:pathLst>
              <a:path w="988359" h="154641">
                <a:moveTo>
                  <a:pt x="0" y="154641"/>
                </a:moveTo>
                <a:cubicBezTo>
                  <a:pt x="207308" y="143995"/>
                  <a:pt x="414617" y="133350"/>
                  <a:pt x="551329" y="114300"/>
                </a:cubicBezTo>
                <a:cubicBezTo>
                  <a:pt x="688041" y="95250"/>
                  <a:pt x="747433" y="59391"/>
                  <a:pt x="820271" y="40341"/>
                </a:cubicBezTo>
                <a:cubicBezTo>
                  <a:pt x="893109" y="21291"/>
                  <a:pt x="956983" y="2241"/>
                  <a:pt x="988359" y="0"/>
                </a:cubicBezTo>
              </a:path>
            </a:pathLst>
          </a:cu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Freeform 91"/>
          <p:cNvSpPr/>
          <p:nvPr/>
        </p:nvSpPr>
        <p:spPr>
          <a:xfrm>
            <a:off x="1748118" y="3892546"/>
            <a:ext cx="2407023" cy="1170272"/>
          </a:xfrm>
          <a:custGeom>
            <a:avLst/>
            <a:gdLst>
              <a:gd name="connsiteX0" fmla="*/ 0 w 2407023"/>
              <a:gd name="connsiteY0" fmla="*/ 1170272 h 1170272"/>
              <a:gd name="connsiteX1" fmla="*/ 396688 w 2407023"/>
              <a:gd name="connsiteY1" fmla="*/ 874436 h 1170272"/>
              <a:gd name="connsiteX2" fmla="*/ 490817 w 2407023"/>
              <a:gd name="connsiteY2" fmla="*/ 719795 h 1170272"/>
              <a:gd name="connsiteX3" fmla="*/ 699247 w 2407023"/>
              <a:gd name="connsiteY3" fmla="*/ 645836 h 1170272"/>
              <a:gd name="connsiteX4" fmla="*/ 867335 w 2407023"/>
              <a:gd name="connsiteY4" fmla="*/ 457578 h 1170272"/>
              <a:gd name="connsiteX5" fmla="*/ 1021976 w 2407023"/>
              <a:gd name="connsiteY5" fmla="*/ 323107 h 1170272"/>
              <a:gd name="connsiteX6" fmla="*/ 1573306 w 2407023"/>
              <a:gd name="connsiteY6" fmla="*/ 148295 h 1170272"/>
              <a:gd name="connsiteX7" fmla="*/ 2091017 w 2407023"/>
              <a:gd name="connsiteY7" fmla="*/ 40719 h 1170272"/>
              <a:gd name="connsiteX8" fmla="*/ 2292723 w 2407023"/>
              <a:gd name="connsiteY8" fmla="*/ 7101 h 1170272"/>
              <a:gd name="connsiteX9" fmla="*/ 2407023 w 2407023"/>
              <a:gd name="connsiteY9" fmla="*/ 378 h 1170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07023" h="1170272">
                <a:moveTo>
                  <a:pt x="0" y="1170272"/>
                </a:moveTo>
                <a:cubicBezTo>
                  <a:pt x="157442" y="1059893"/>
                  <a:pt x="314885" y="949515"/>
                  <a:pt x="396688" y="874436"/>
                </a:cubicBezTo>
                <a:cubicBezTo>
                  <a:pt x="478491" y="799357"/>
                  <a:pt x="440390" y="757895"/>
                  <a:pt x="490817" y="719795"/>
                </a:cubicBezTo>
                <a:cubicBezTo>
                  <a:pt x="541244" y="681695"/>
                  <a:pt x="636494" y="689539"/>
                  <a:pt x="699247" y="645836"/>
                </a:cubicBezTo>
                <a:cubicBezTo>
                  <a:pt x="762000" y="602133"/>
                  <a:pt x="813547" y="511366"/>
                  <a:pt x="867335" y="457578"/>
                </a:cubicBezTo>
                <a:cubicBezTo>
                  <a:pt x="921123" y="403790"/>
                  <a:pt x="904314" y="374654"/>
                  <a:pt x="1021976" y="323107"/>
                </a:cubicBezTo>
                <a:cubicBezTo>
                  <a:pt x="1139638" y="271560"/>
                  <a:pt x="1395133" y="195360"/>
                  <a:pt x="1573306" y="148295"/>
                </a:cubicBezTo>
                <a:cubicBezTo>
                  <a:pt x="1751479" y="101230"/>
                  <a:pt x="1971114" y="64251"/>
                  <a:pt x="2091017" y="40719"/>
                </a:cubicBezTo>
                <a:cubicBezTo>
                  <a:pt x="2210920" y="17187"/>
                  <a:pt x="2240055" y="13824"/>
                  <a:pt x="2292723" y="7101"/>
                </a:cubicBezTo>
                <a:cubicBezTo>
                  <a:pt x="2345391" y="378"/>
                  <a:pt x="2390214" y="-743"/>
                  <a:pt x="2407023" y="378"/>
                </a:cubicBezTo>
              </a:path>
            </a:pathLst>
          </a:cu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4" name="Straight Connector 93"/>
          <p:cNvCxnSpPr/>
          <p:nvPr/>
        </p:nvCxnSpPr>
        <p:spPr>
          <a:xfrm flipV="1">
            <a:off x="4157222" y="3879345"/>
            <a:ext cx="1202197" cy="9092"/>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sp>
        <p:nvSpPr>
          <p:cNvPr id="96" name="Freeform 95"/>
          <p:cNvSpPr/>
          <p:nvPr/>
        </p:nvSpPr>
        <p:spPr>
          <a:xfrm>
            <a:off x="5355704" y="3682151"/>
            <a:ext cx="427368" cy="203853"/>
          </a:xfrm>
          <a:custGeom>
            <a:avLst/>
            <a:gdLst>
              <a:gd name="connsiteX0" fmla="*/ 0 w 396689"/>
              <a:gd name="connsiteY0" fmla="*/ 209559 h 209559"/>
              <a:gd name="connsiteX1" fmla="*/ 107577 w 396689"/>
              <a:gd name="connsiteY1" fmla="*/ 155771 h 209559"/>
              <a:gd name="connsiteX2" fmla="*/ 242048 w 396689"/>
              <a:gd name="connsiteY2" fmla="*/ 95259 h 209559"/>
              <a:gd name="connsiteX3" fmla="*/ 342900 w 396689"/>
              <a:gd name="connsiteY3" fmla="*/ 7853 h 209559"/>
              <a:gd name="connsiteX4" fmla="*/ 396689 w 396689"/>
              <a:gd name="connsiteY4" fmla="*/ 1130 h 2095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6689" h="209559">
                <a:moveTo>
                  <a:pt x="0" y="209559"/>
                </a:moveTo>
                <a:cubicBezTo>
                  <a:pt x="33618" y="192190"/>
                  <a:pt x="67236" y="174821"/>
                  <a:pt x="107577" y="155771"/>
                </a:cubicBezTo>
                <a:cubicBezTo>
                  <a:pt x="147918" y="136721"/>
                  <a:pt x="202827" y="119912"/>
                  <a:pt x="242048" y="95259"/>
                </a:cubicBezTo>
                <a:cubicBezTo>
                  <a:pt x="281269" y="70606"/>
                  <a:pt x="317127" y="23541"/>
                  <a:pt x="342900" y="7853"/>
                </a:cubicBezTo>
                <a:cubicBezTo>
                  <a:pt x="368673" y="-7835"/>
                  <a:pt x="391086" y="5612"/>
                  <a:pt x="396689" y="1130"/>
                </a:cubicBezTo>
              </a:path>
            </a:pathLst>
          </a:cu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8" name="Straight Connector 97"/>
          <p:cNvCxnSpPr>
            <a:endCxn id="78" idx="0"/>
          </p:cNvCxnSpPr>
          <p:nvPr/>
        </p:nvCxnSpPr>
        <p:spPr>
          <a:xfrm flipV="1">
            <a:off x="5752124" y="3664324"/>
            <a:ext cx="2457305" cy="23345"/>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sp>
        <p:nvSpPr>
          <p:cNvPr id="100" name="Freeform 99"/>
          <p:cNvSpPr/>
          <p:nvPr/>
        </p:nvSpPr>
        <p:spPr>
          <a:xfrm>
            <a:off x="8216153" y="3502959"/>
            <a:ext cx="995082" cy="161365"/>
          </a:xfrm>
          <a:custGeom>
            <a:avLst/>
            <a:gdLst>
              <a:gd name="connsiteX0" fmla="*/ 0 w 995082"/>
              <a:gd name="connsiteY0" fmla="*/ 161365 h 161365"/>
              <a:gd name="connsiteX1" fmla="*/ 268941 w 995082"/>
              <a:gd name="connsiteY1" fmla="*/ 87406 h 161365"/>
              <a:gd name="connsiteX2" fmla="*/ 457200 w 995082"/>
              <a:gd name="connsiteY2" fmla="*/ 47065 h 161365"/>
              <a:gd name="connsiteX3" fmla="*/ 746312 w 995082"/>
              <a:gd name="connsiteY3" fmla="*/ 13447 h 161365"/>
              <a:gd name="connsiteX4" fmla="*/ 995082 w 995082"/>
              <a:gd name="connsiteY4" fmla="*/ 0 h 1613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5082" h="161365">
                <a:moveTo>
                  <a:pt x="0" y="161365"/>
                </a:moveTo>
                <a:lnTo>
                  <a:pt x="268941" y="87406"/>
                </a:lnTo>
                <a:cubicBezTo>
                  <a:pt x="345141" y="68356"/>
                  <a:pt x="377638" y="59391"/>
                  <a:pt x="457200" y="47065"/>
                </a:cubicBezTo>
                <a:cubicBezTo>
                  <a:pt x="536762" y="34739"/>
                  <a:pt x="656665" y="21291"/>
                  <a:pt x="746312" y="13447"/>
                </a:cubicBezTo>
                <a:cubicBezTo>
                  <a:pt x="835959" y="5603"/>
                  <a:pt x="959223" y="8965"/>
                  <a:pt x="995082" y="0"/>
                </a:cubicBezTo>
              </a:path>
            </a:pathLst>
          </a:cu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Freeform 101"/>
          <p:cNvSpPr/>
          <p:nvPr/>
        </p:nvSpPr>
        <p:spPr>
          <a:xfrm>
            <a:off x="1748118" y="3979693"/>
            <a:ext cx="6474758" cy="1089848"/>
          </a:xfrm>
          <a:custGeom>
            <a:avLst/>
            <a:gdLst>
              <a:gd name="connsiteX0" fmla="*/ 0 w 6474758"/>
              <a:gd name="connsiteY0" fmla="*/ 1089848 h 1089848"/>
              <a:gd name="connsiteX1" fmla="*/ 309282 w 6474758"/>
              <a:gd name="connsiteY1" fmla="*/ 982272 h 1089848"/>
              <a:gd name="connsiteX2" fmla="*/ 611841 w 6474758"/>
              <a:gd name="connsiteY2" fmla="*/ 847801 h 1089848"/>
              <a:gd name="connsiteX3" fmla="*/ 705970 w 6474758"/>
              <a:gd name="connsiteY3" fmla="*/ 794013 h 1089848"/>
              <a:gd name="connsiteX4" fmla="*/ 840441 w 6474758"/>
              <a:gd name="connsiteY4" fmla="*/ 639372 h 1089848"/>
              <a:gd name="connsiteX5" fmla="*/ 1116106 w 6474758"/>
              <a:gd name="connsiteY5" fmla="*/ 478007 h 1089848"/>
              <a:gd name="connsiteX6" fmla="*/ 1459006 w 6474758"/>
              <a:gd name="connsiteY6" fmla="*/ 330089 h 1089848"/>
              <a:gd name="connsiteX7" fmla="*/ 1828800 w 6474758"/>
              <a:gd name="connsiteY7" fmla="*/ 202342 h 1089848"/>
              <a:gd name="connsiteX8" fmla="*/ 2010335 w 6474758"/>
              <a:gd name="connsiteY8" fmla="*/ 148554 h 1089848"/>
              <a:gd name="connsiteX9" fmla="*/ 2319617 w 6474758"/>
              <a:gd name="connsiteY9" fmla="*/ 135107 h 1089848"/>
              <a:gd name="connsiteX10" fmla="*/ 2420470 w 6474758"/>
              <a:gd name="connsiteY10" fmla="*/ 88042 h 1089848"/>
              <a:gd name="connsiteX11" fmla="*/ 3193676 w 6474758"/>
              <a:gd name="connsiteY11" fmla="*/ 81319 h 1089848"/>
              <a:gd name="connsiteX12" fmla="*/ 3630706 w 6474758"/>
              <a:gd name="connsiteY12" fmla="*/ 74595 h 1089848"/>
              <a:gd name="connsiteX13" fmla="*/ 3771900 w 6474758"/>
              <a:gd name="connsiteY13" fmla="*/ 47701 h 1089848"/>
              <a:gd name="connsiteX14" fmla="*/ 4013947 w 6474758"/>
              <a:gd name="connsiteY14" fmla="*/ 636 h 1089848"/>
              <a:gd name="connsiteX15" fmla="*/ 6474758 w 6474758"/>
              <a:gd name="connsiteY15" fmla="*/ 636 h 1089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74758" h="1089848">
                <a:moveTo>
                  <a:pt x="0" y="1089848"/>
                </a:moveTo>
                <a:cubicBezTo>
                  <a:pt x="103654" y="1056230"/>
                  <a:pt x="207309" y="1022613"/>
                  <a:pt x="309282" y="982272"/>
                </a:cubicBezTo>
                <a:cubicBezTo>
                  <a:pt x="411255" y="941931"/>
                  <a:pt x="545726" y="879177"/>
                  <a:pt x="611841" y="847801"/>
                </a:cubicBezTo>
                <a:cubicBezTo>
                  <a:pt x="677956" y="816425"/>
                  <a:pt x="667870" y="828751"/>
                  <a:pt x="705970" y="794013"/>
                </a:cubicBezTo>
                <a:cubicBezTo>
                  <a:pt x="744070" y="759275"/>
                  <a:pt x="772085" y="692040"/>
                  <a:pt x="840441" y="639372"/>
                </a:cubicBezTo>
                <a:cubicBezTo>
                  <a:pt x="908797" y="586704"/>
                  <a:pt x="1013012" y="529554"/>
                  <a:pt x="1116106" y="478007"/>
                </a:cubicBezTo>
                <a:cubicBezTo>
                  <a:pt x="1219200" y="426460"/>
                  <a:pt x="1340224" y="376033"/>
                  <a:pt x="1459006" y="330089"/>
                </a:cubicBezTo>
                <a:cubicBezTo>
                  <a:pt x="1577788" y="284145"/>
                  <a:pt x="1736912" y="232598"/>
                  <a:pt x="1828800" y="202342"/>
                </a:cubicBezTo>
                <a:cubicBezTo>
                  <a:pt x="1920688" y="172086"/>
                  <a:pt x="1928532" y="159760"/>
                  <a:pt x="2010335" y="148554"/>
                </a:cubicBezTo>
                <a:cubicBezTo>
                  <a:pt x="2092138" y="137348"/>
                  <a:pt x="2251261" y="145192"/>
                  <a:pt x="2319617" y="135107"/>
                </a:cubicBezTo>
                <a:cubicBezTo>
                  <a:pt x="2387973" y="125022"/>
                  <a:pt x="2274794" y="97007"/>
                  <a:pt x="2420470" y="88042"/>
                </a:cubicBezTo>
                <a:cubicBezTo>
                  <a:pt x="2566146" y="79077"/>
                  <a:pt x="3193676" y="81319"/>
                  <a:pt x="3193676" y="81319"/>
                </a:cubicBezTo>
                <a:cubicBezTo>
                  <a:pt x="3395382" y="79078"/>
                  <a:pt x="3534335" y="80198"/>
                  <a:pt x="3630706" y="74595"/>
                </a:cubicBezTo>
                <a:cubicBezTo>
                  <a:pt x="3727077" y="68992"/>
                  <a:pt x="3771900" y="47701"/>
                  <a:pt x="3771900" y="47701"/>
                </a:cubicBezTo>
                <a:lnTo>
                  <a:pt x="4013947" y="636"/>
                </a:lnTo>
                <a:cubicBezTo>
                  <a:pt x="4464423" y="-7208"/>
                  <a:pt x="6057899" y="61148"/>
                  <a:pt x="6474758" y="636"/>
                </a:cubicBezTo>
              </a:path>
            </a:pathLst>
          </a:custGeom>
          <a:no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4" name="Straight Connector 103"/>
          <p:cNvCxnSpPr/>
          <p:nvPr/>
        </p:nvCxnSpPr>
        <p:spPr>
          <a:xfrm>
            <a:off x="5768789" y="3980328"/>
            <a:ext cx="2460811" cy="0"/>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106" name="Freeform 105"/>
          <p:cNvSpPr/>
          <p:nvPr/>
        </p:nvSpPr>
        <p:spPr>
          <a:xfrm>
            <a:off x="8229600" y="3597088"/>
            <a:ext cx="974912" cy="389965"/>
          </a:xfrm>
          <a:custGeom>
            <a:avLst/>
            <a:gdLst>
              <a:gd name="connsiteX0" fmla="*/ 0 w 974912"/>
              <a:gd name="connsiteY0" fmla="*/ 389965 h 389965"/>
              <a:gd name="connsiteX1" fmla="*/ 242047 w 974912"/>
              <a:gd name="connsiteY1" fmla="*/ 309283 h 389965"/>
              <a:gd name="connsiteX2" fmla="*/ 416859 w 974912"/>
              <a:gd name="connsiteY2" fmla="*/ 134471 h 389965"/>
              <a:gd name="connsiteX3" fmla="*/ 598394 w 974912"/>
              <a:gd name="connsiteY3" fmla="*/ 107577 h 389965"/>
              <a:gd name="connsiteX4" fmla="*/ 847165 w 974912"/>
              <a:gd name="connsiteY4" fmla="*/ 26894 h 389965"/>
              <a:gd name="connsiteX5" fmla="*/ 974912 w 974912"/>
              <a:gd name="connsiteY5" fmla="*/ 0 h 389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4912" h="389965">
                <a:moveTo>
                  <a:pt x="0" y="389965"/>
                </a:moveTo>
                <a:cubicBezTo>
                  <a:pt x="86285" y="370915"/>
                  <a:pt x="172570" y="351865"/>
                  <a:pt x="242047" y="309283"/>
                </a:cubicBezTo>
                <a:cubicBezTo>
                  <a:pt x="311524" y="266701"/>
                  <a:pt x="357468" y="168089"/>
                  <a:pt x="416859" y="134471"/>
                </a:cubicBezTo>
                <a:cubicBezTo>
                  <a:pt x="476250" y="100853"/>
                  <a:pt x="526676" y="125506"/>
                  <a:pt x="598394" y="107577"/>
                </a:cubicBezTo>
                <a:cubicBezTo>
                  <a:pt x="670112" y="89648"/>
                  <a:pt x="784412" y="44823"/>
                  <a:pt x="847165" y="26894"/>
                </a:cubicBezTo>
                <a:cubicBezTo>
                  <a:pt x="909918" y="8965"/>
                  <a:pt x="954742" y="7844"/>
                  <a:pt x="974912" y="0"/>
                </a:cubicBezTo>
              </a:path>
            </a:pathLst>
          </a:custGeom>
          <a:no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7" name="Picture 46"/>
          <p:cNvPicPr>
            <a:picLocks noChangeAspect="1"/>
          </p:cNvPicPr>
          <p:nvPr/>
        </p:nvPicPr>
        <p:blipFill>
          <a:blip r:embed="rId3"/>
          <a:stretch>
            <a:fillRect/>
          </a:stretch>
        </p:blipFill>
        <p:spPr>
          <a:xfrm>
            <a:off x="328915" y="1691920"/>
            <a:ext cx="10757332" cy="3880559"/>
          </a:xfrm>
          <a:prstGeom prst="rect">
            <a:avLst/>
          </a:prstGeom>
          <a:ln>
            <a:noFill/>
          </a:ln>
          <a:effectLst>
            <a:outerShdw sx="1000" sy="1000" algn="tl" rotWithShape="0">
              <a:srgbClr val="000000"/>
            </a:outerShdw>
          </a:effectLst>
        </p:spPr>
      </p:pic>
      <p:sp>
        <p:nvSpPr>
          <p:cNvPr id="45" name="Rectangle 44"/>
          <p:cNvSpPr/>
          <p:nvPr/>
        </p:nvSpPr>
        <p:spPr>
          <a:xfrm>
            <a:off x="7666688" y="228543"/>
            <a:ext cx="505968" cy="478509"/>
          </a:xfrm>
          <a:prstGeom prst="rect">
            <a:avLst/>
          </a:prstGeom>
          <a:solidFill>
            <a:schemeClr val="accent5"/>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46" name="Rectangle 45"/>
          <p:cNvSpPr/>
          <p:nvPr/>
        </p:nvSpPr>
        <p:spPr>
          <a:xfrm>
            <a:off x="7666688" y="923487"/>
            <a:ext cx="505968" cy="458707"/>
          </a:xfrm>
          <a:prstGeom prst="rect">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50" name="TextBox 49"/>
          <p:cNvSpPr txBox="1"/>
          <p:nvPr/>
        </p:nvSpPr>
        <p:spPr>
          <a:xfrm>
            <a:off x="8216098" y="267742"/>
            <a:ext cx="3081293" cy="400110"/>
          </a:xfrm>
          <a:prstGeom prst="rect">
            <a:avLst/>
          </a:prstGeom>
          <a:noFill/>
        </p:spPr>
        <p:txBody>
          <a:bodyPr wrap="none" rtlCol="0">
            <a:spAutoFit/>
          </a:bodyPr>
          <a:lstStyle/>
          <a:p>
            <a:r>
              <a:rPr lang="en-US" sz="2000" dirty="0">
                <a:solidFill>
                  <a:schemeClr val="bg1"/>
                </a:solidFill>
              </a:rPr>
              <a:t>Memory-bound Progress</a:t>
            </a:r>
          </a:p>
        </p:txBody>
      </p:sp>
      <p:sp>
        <p:nvSpPr>
          <p:cNvPr id="51" name="TextBox 50"/>
          <p:cNvSpPr txBox="1"/>
          <p:nvPr/>
        </p:nvSpPr>
        <p:spPr>
          <a:xfrm>
            <a:off x="8172656" y="941775"/>
            <a:ext cx="2669320" cy="400110"/>
          </a:xfrm>
          <a:prstGeom prst="rect">
            <a:avLst/>
          </a:prstGeom>
          <a:noFill/>
        </p:spPr>
        <p:txBody>
          <a:bodyPr wrap="none" rtlCol="0">
            <a:spAutoFit/>
          </a:bodyPr>
          <a:lstStyle/>
          <a:p>
            <a:r>
              <a:rPr lang="en-US" sz="2000" dirty="0">
                <a:solidFill>
                  <a:schemeClr val="bg1"/>
                </a:solidFill>
              </a:rPr>
              <a:t>CPU-bound Progress</a:t>
            </a:r>
          </a:p>
        </p:txBody>
      </p:sp>
      <p:pic>
        <p:nvPicPr>
          <p:cNvPr id="52" name="Picture 5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12582" y="0"/>
            <a:ext cx="879418" cy="6155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4640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wipe(left)">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up)">
                                      <p:cBhvr>
                                        <p:cTn id="25" dur="5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wipe(left)">
                                      <p:cBhvr>
                                        <p:cTn id="30" dur="500"/>
                                        <p:tgtEl>
                                          <p:spTgt spid="4"/>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wipe(up)">
                                      <p:cBhvr>
                                        <p:cTn id="35" dur="500"/>
                                        <p:tgtEl>
                                          <p:spTgt spid="12"/>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wipe(left)">
                                      <p:cBhvr>
                                        <p:cTn id="40" dur="500"/>
                                        <p:tgtEl>
                                          <p:spTgt spid="6"/>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1" fill="hold" nodeType="click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wipe(up)">
                                      <p:cBhvr>
                                        <p:cTn id="45" dur="500"/>
                                        <p:tgtEl>
                                          <p:spTgt spid="13"/>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5"/>
                                        </p:tgtEl>
                                        <p:attrNameLst>
                                          <p:attrName>style.visibility</p:attrName>
                                        </p:attrNameLst>
                                      </p:cBhvr>
                                      <p:to>
                                        <p:strVal val="visible"/>
                                      </p:to>
                                    </p:set>
                                    <p:animEffect transition="in" filter="wipe(left)">
                                      <p:cBhvr>
                                        <p:cTn id="50" dur="500"/>
                                        <p:tgtEl>
                                          <p:spTgt spid="5"/>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1" fill="hold" nodeType="click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wipe(up)">
                                      <p:cBhvr>
                                        <p:cTn id="55" dur="500"/>
                                        <p:tgtEl>
                                          <p:spTgt spid="14"/>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9"/>
                                        </p:tgtEl>
                                        <p:attrNameLst>
                                          <p:attrName>style.visibility</p:attrName>
                                        </p:attrNameLst>
                                      </p:cBhvr>
                                      <p:to>
                                        <p:strVal val="visible"/>
                                      </p:to>
                                    </p:set>
                                    <p:animEffect transition="in" filter="wipe(left)">
                                      <p:cBhvr>
                                        <p:cTn id="60" dur="500"/>
                                        <p:tgtEl>
                                          <p:spTgt spid="9"/>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1" fill="hold" nodeType="clickEffect">
                                  <p:stCondLst>
                                    <p:cond delay="0"/>
                                  </p:stCondLst>
                                  <p:childTnLst>
                                    <p:set>
                                      <p:cBhvr>
                                        <p:cTn id="64" dur="1" fill="hold">
                                          <p:stCondLst>
                                            <p:cond delay="0"/>
                                          </p:stCondLst>
                                        </p:cTn>
                                        <p:tgtEl>
                                          <p:spTgt spid="15"/>
                                        </p:tgtEl>
                                        <p:attrNameLst>
                                          <p:attrName>style.visibility</p:attrName>
                                        </p:attrNameLst>
                                      </p:cBhvr>
                                      <p:to>
                                        <p:strVal val="visible"/>
                                      </p:to>
                                    </p:set>
                                    <p:animEffect transition="in" filter="wipe(up)">
                                      <p:cBhvr>
                                        <p:cTn id="65" dur="500"/>
                                        <p:tgtEl>
                                          <p:spTgt spid="15"/>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nodeType="clickEffect">
                                  <p:stCondLst>
                                    <p:cond delay="0"/>
                                  </p:stCondLst>
                                  <p:childTnLst>
                                    <p:set>
                                      <p:cBhvr>
                                        <p:cTn id="69" dur="1" fill="hold">
                                          <p:stCondLst>
                                            <p:cond delay="0"/>
                                          </p:stCondLst>
                                        </p:cTn>
                                        <p:tgtEl>
                                          <p:spTgt spid="10"/>
                                        </p:tgtEl>
                                        <p:attrNameLst>
                                          <p:attrName>style.visibility</p:attrName>
                                        </p:attrNameLst>
                                      </p:cBhvr>
                                      <p:to>
                                        <p:strVal val="visible"/>
                                      </p:to>
                                    </p:set>
                                    <p:animEffect transition="in" filter="wipe(left)">
                                      <p:cBhvr>
                                        <p:cTn id="70" dur="500"/>
                                        <p:tgtEl>
                                          <p:spTgt spid="10"/>
                                        </p:tgtEl>
                                      </p:cBhvr>
                                    </p:animEffec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17"/>
                                        </p:tgtEl>
                                        <p:attrNameLst>
                                          <p:attrName>style.visibility</p:attrName>
                                        </p:attrNameLst>
                                      </p:cBhvr>
                                      <p:to>
                                        <p:strVal val="visible"/>
                                      </p:to>
                                    </p:set>
                                  </p:childTnLst>
                                </p:cTn>
                              </p:par>
                              <p:par>
                                <p:cTn id="75" presetID="22" presetClass="entr" presetSubtype="4" fill="hold" nodeType="withEffect">
                                  <p:stCondLst>
                                    <p:cond delay="0"/>
                                  </p:stCondLst>
                                  <p:childTnLst>
                                    <p:set>
                                      <p:cBhvr>
                                        <p:cTn id="76" dur="1" fill="hold">
                                          <p:stCondLst>
                                            <p:cond delay="0"/>
                                          </p:stCondLst>
                                        </p:cTn>
                                        <p:tgtEl>
                                          <p:spTgt spid="16"/>
                                        </p:tgtEl>
                                        <p:attrNameLst>
                                          <p:attrName>style.visibility</p:attrName>
                                        </p:attrNameLst>
                                      </p:cBhvr>
                                      <p:to>
                                        <p:strVal val="visible"/>
                                      </p:to>
                                    </p:set>
                                    <p:animEffect transition="in" filter="wipe(down)">
                                      <p:cBhvr>
                                        <p:cTn id="77" dur="500"/>
                                        <p:tgtEl>
                                          <p:spTgt spid="16"/>
                                        </p:tgtEl>
                                      </p:cBhvr>
                                    </p:animEffect>
                                  </p:childTnLst>
                                </p:cTn>
                              </p:par>
                            </p:childTnLst>
                          </p:cTn>
                        </p:par>
                      </p:childTnLst>
                    </p:cTn>
                  </p:par>
                  <p:par>
                    <p:cTn id="78" fill="hold">
                      <p:stCondLst>
                        <p:cond delay="indefinite"/>
                      </p:stCondLst>
                      <p:childTnLst>
                        <p:par>
                          <p:cTn id="79" fill="hold">
                            <p:stCondLst>
                              <p:cond delay="0"/>
                            </p:stCondLst>
                            <p:childTnLst>
                              <p:par>
                                <p:cTn id="80" presetID="1" presetClass="entr" presetSubtype="0" fill="hold" grpId="0" nodeType="clickEffect">
                                  <p:stCondLst>
                                    <p:cond delay="0"/>
                                  </p:stCondLst>
                                  <p:childTnLst>
                                    <p:set>
                                      <p:cBhvr>
                                        <p:cTn id="81" dur="1" fill="hold">
                                          <p:stCondLst>
                                            <p:cond delay="0"/>
                                          </p:stCondLst>
                                        </p:cTn>
                                        <p:tgtEl>
                                          <p:spTgt spid="18"/>
                                        </p:tgtEl>
                                        <p:attrNameLst>
                                          <p:attrName>style.visibility</p:attrName>
                                        </p:attrNameLst>
                                      </p:cBhvr>
                                      <p:to>
                                        <p:strVal val="visible"/>
                                      </p:to>
                                    </p:set>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grpId="0" nodeType="clickEffect">
                                  <p:stCondLst>
                                    <p:cond delay="0"/>
                                  </p:stCondLst>
                                  <p:childTnLst>
                                    <p:set>
                                      <p:cBhvr>
                                        <p:cTn id="85" dur="1" fill="hold">
                                          <p:stCondLst>
                                            <p:cond delay="0"/>
                                          </p:stCondLst>
                                        </p:cTn>
                                        <p:tgtEl>
                                          <p:spTgt spid="63"/>
                                        </p:tgtEl>
                                        <p:attrNameLst>
                                          <p:attrName>style.visibility</p:attrName>
                                        </p:attrNameLst>
                                      </p:cBhvr>
                                      <p:to>
                                        <p:strVal val="visible"/>
                                      </p:to>
                                    </p:set>
                                    <p:animEffect transition="in" filter="wipe(left)">
                                      <p:cBhvr>
                                        <p:cTn id="86" dur="500"/>
                                        <p:tgtEl>
                                          <p:spTgt spid="63"/>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nodeType="clickEffect">
                                  <p:stCondLst>
                                    <p:cond delay="0"/>
                                  </p:stCondLst>
                                  <p:childTnLst>
                                    <p:set>
                                      <p:cBhvr>
                                        <p:cTn id="90" dur="1" fill="hold">
                                          <p:stCondLst>
                                            <p:cond delay="0"/>
                                          </p:stCondLst>
                                        </p:cTn>
                                        <p:tgtEl>
                                          <p:spTgt spid="40"/>
                                        </p:tgtEl>
                                        <p:attrNameLst>
                                          <p:attrName>style.visibility</p:attrName>
                                        </p:attrNameLst>
                                      </p:cBhvr>
                                      <p:to>
                                        <p:strVal val="visible"/>
                                      </p:to>
                                    </p:set>
                                    <p:animEffect transition="in" filter="wipe(left)">
                                      <p:cBhvr>
                                        <p:cTn id="91" dur="500"/>
                                        <p:tgtEl>
                                          <p:spTgt spid="40"/>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8" fill="hold" grpId="0" nodeType="clickEffect">
                                  <p:stCondLst>
                                    <p:cond delay="0"/>
                                  </p:stCondLst>
                                  <p:childTnLst>
                                    <p:set>
                                      <p:cBhvr>
                                        <p:cTn id="95" dur="1" fill="hold">
                                          <p:stCondLst>
                                            <p:cond delay="0"/>
                                          </p:stCondLst>
                                        </p:cTn>
                                        <p:tgtEl>
                                          <p:spTgt spid="64"/>
                                        </p:tgtEl>
                                        <p:attrNameLst>
                                          <p:attrName>style.visibility</p:attrName>
                                        </p:attrNameLst>
                                      </p:cBhvr>
                                      <p:to>
                                        <p:strVal val="visible"/>
                                      </p:to>
                                    </p:set>
                                    <p:animEffect transition="in" filter="wipe(left)">
                                      <p:cBhvr>
                                        <p:cTn id="96" dur="500"/>
                                        <p:tgtEl>
                                          <p:spTgt spid="64"/>
                                        </p:tgtEl>
                                      </p:cBhvr>
                                    </p:animEffect>
                                  </p:childTnLst>
                                </p:cTn>
                              </p:par>
                            </p:childTnLst>
                          </p:cTn>
                        </p:par>
                      </p:childTnLst>
                    </p:cTn>
                  </p:par>
                  <p:par>
                    <p:cTn id="97" fill="hold">
                      <p:stCondLst>
                        <p:cond delay="indefinite"/>
                      </p:stCondLst>
                      <p:childTnLst>
                        <p:par>
                          <p:cTn id="98" fill="hold">
                            <p:stCondLst>
                              <p:cond delay="0"/>
                            </p:stCondLst>
                            <p:childTnLst>
                              <p:par>
                                <p:cTn id="99" presetID="22" presetClass="entr" presetSubtype="8" fill="hold" nodeType="clickEffect">
                                  <p:stCondLst>
                                    <p:cond delay="0"/>
                                  </p:stCondLst>
                                  <p:childTnLst>
                                    <p:set>
                                      <p:cBhvr>
                                        <p:cTn id="100" dur="1" fill="hold">
                                          <p:stCondLst>
                                            <p:cond delay="0"/>
                                          </p:stCondLst>
                                        </p:cTn>
                                        <p:tgtEl>
                                          <p:spTgt spid="44"/>
                                        </p:tgtEl>
                                        <p:attrNameLst>
                                          <p:attrName>style.visibility</p:attrName>
                                        </p:attrNameLst>
                                      </p:cBhvr>
                                      <p:to>
                                        <p:strVal val="visible"/>
                                      </p:to>
                                    </p:set>
                                    <p:animEffect transition="in" filter="wipe(left)">
                                      <p:cBhvr>
                                        <p:cTn id="101" dur="500"/>
                                        <p:tgtEl>
                                          <p:spTgt spid="44"/>
                                        </p:tgtEl>
                                      </p:cBhvr>
                                    </p:animEffect>
                                  </p:childTnLst>
                                </p:cTn>
                              </p:par>
                            </p:childTnLst>
                          </p:cTn>
                        </p:par>
                      </p:childTnLst>
                    </p:cTn>
                  </p:par>
                  <p:par>
                    <p:cTn id="102" fill="hold">
                      <p:stCondLst>
                        <p:cond delay="indefinite"/>
                      </p:stCondLst>
                      <p:childTnLst>
                        <p:par>
                          <p:cTn id="103" fill="hold">
                            <p:stCondLst>
                              <p:cond delay="0"/>
                            </p:stCondLst>
                            <p:childTnLst>
                              <p:par>
                                <p:cTn id="104" presetID="22" presetClass="entr" presetSubtype="8" fill="hold" grpId="0" nodeType="clickEffect">
                                  <p:stCondLst>
                                    <p:cond delay="0"/>
                                  </p:stCondLst>
                                  <p:childTnLst>
                                    <p:set>
                                      <p:cBhvr>
                                        <p:cTn id="105" dur="1" fill="hold">
                                          <p:stCondLst>
                                            <p:cond delay="0"/>
                                          </p:stCondLst>
                                        </p:cTn>
                                        <p:tgtEl>
                                          <p:spTgt spid="65"/>
                                        </p:tgtEl>
                                        <p:attrNameLst>
                                          <p:attrName>style.visibility</p:attrName>
                                        </p:attrNameLst>
                                      </p:cBhvr>
                                      <p:to>
                                        <p:strVal val="visible"/>
                                      </p:to>
                                    </p:set>
                                    <p:animEffect transition="in" filter="wipe(left)">
                                      <p:cBhvr>
                                        <p:cTn id="106" dur="500"/>
                                        <p:tgtEl>
                                          <p:spTgt spid="65"/>
                                        </p:tgtEl>
                                      </p:cBhvr>
                                    </p:animEffect>
                                  </p:childTnLst>
                                </p:cTn>
                              </p:par>
                            </p:childTnLst>
                          </p:cTn>
                        </p:par>
                      </p:childTnLst>
                    </p:cTn>
                  </p:par>
                  <p:par>
                    <p:cTn id="107" fill="hold">
                      <p:stCondLst>
                        <p:cond delay="indefinite"/>
                      </p:stCondLst>
                      <p:childTnLst>
                        <p:par>
                          <p:cTn id="108" fill="hold">
                            <p:stCondLst>
                              <p:cond delay="0"/>
                            </p:stCondLst>
                            <p:childTnLst>
                              <p:par>
                                <p:cTn id="109" presetID="10" presetClass="entr" presetSubtype="0" fill="hold" grpId="0" nodeType="clickEffect">
                                  <p:stCondLst>
                                    <p:cond delay="0"/>
                                  </p:stCondLst>
                                  <p:childTnLst>
                                    <p:set>
                                      <p:cBhvr>
                                        <p:cTn id="110" dur="1" fill="hold">
                                          <p:stCondLst>
                                            <p:cond delay="0"/>
                                          </p:stCondLst>
                                        </p:cTn>
                                        <p:tgtEl>
                                          <p:spTgt spid="79"/>
                                        </p:tgtEl>
                                        <p:attrNameLst>
                                          <p:attrName>style.visibility</p:attrName>
                                        </p:attrNameLst>
                                      </p:cBhvr>
                                      <p:to>
                                        <p:strVal val="visible"/>
                                      </p:to>
                                    </p:set>
                                    <p:animEffect transition="in" filter="fade">
                                      <p:cBhvr>
                                        <p:cTn id="111" dur="500"/>
                                        <p:tgtEl>
                                          <p:spTgt spid="79"/>
                                        </p:tgtEl>
                                      </p:cBhvr>
                                    </p:animEffect>
                                  </p:childTnLst>
                                </p:cTn>
                              </p:par>
                              <p:par>
                                <p:cTn id="112" presetID="10" presetClass="entr" presetSubtype="0" fill="hold" grpId="0" nodeType="withEffect">
                                  <p:stCondLst>
                                    <p:cond delay="0"/>
                                  </p:stCondLst>
                                  <p:childTnLst>
                                    <p:set>
                                      <p:cBhvr>
                                        <p:cTn id="113" dur="1" fill="hold">
                                          <p:stCondLst>
                                            <p:cond delay="0"/>
                                          </p:stCondLst>
                                        </p:cTn>
                                        <p:tgtEl>
                                          <p:spTgt spid="71"/>
                                        </p:tgtEl>
                                        <p:attrNameLst>
                                          <p:attrName>style.visibility</p:attrName>
                                        </p:attrNameLst>
                                      </p:cBhvr>
                                      <p:to>
                                        <p:strVal val="visible"/>
                                      </p:to>
                                    </p:set>
                                    <p:animEffect transition="in" filter="fade">
                                      <p:cBhvr>
                                        <p:cTn id="114" dur="500"/>
                                        <p:tgtEl>
                                          <p:spTgt spid="71"/>
                                        </p:tgtEl>
                                      </p:cBhvr>
                                    </p:animEffect>
                                  </p:childTnLst>
                                </p:cTn>
                              </p:par>
                              <p:par>
                                <p:cTn id="115" presetID="10" presetClass="entr" presetSubtype="0" fill="hold" nodeType="withEffect">
                                  <p:stCondLst>
                                    <p:cond delay="0"/>
                                  </p:stCondLst>
                                  <p:childTnLst>
                                    <p:set>
                                      <p:cBhvr>
                                        <p:cTn id="116" dur="1" fill="hold">
                                          <p:stCondLst>
                                            <p:cond delay="0"/>
                                          </p:stCondLst>
                                        </p:cTn>
                                        <p:tgtEl>
                                          <p:spTgt spid="72"/>
                                        </p:tgtEl>
                                        <p:attrNameLst>
                                          <p:attrName>style.visibility</p:attrName>
                                        </p:attrNameLst>
                                      </p:cBhvr>
                                      <p:to>
                                        <p:strVal val="visible"/>
                                      </p:to>
                                    </p:set>
                                    <p:animEffect transition="in" filter="fade">
                                      <p:cBhvr>
                                        <p:cTn id="117" dur="500"/>
                                        <p:tgtEl>
                                          <p:spTgt spid="72"/>
                                        </p:tgtEl>
                                      </p:cBhvr>
                                    </p:animEffect>
                                  </p:childTnLst>
                                </p:cTn>
                              </p:par>
                              <p:par>
                                <p:cTn id="118" presetID="10" presetClass="entr" presetSubtype="0" fill="hold" nodeType="withEffect">
                                  <p:stCondLst>
                                    <p:cond delay="0"/>
                                  </p:stCondLst>
                                  <p:childTnLst>
                                    <p:set>
                                      <p:cBhvr>
                                        <p:cTn id="119" dur="1" fill="hold">
                                          <p:stCondLst>
                                            <p:cond delay="0"/>
                                          </p:stCondLst>
                                        </p:cTn>
                                        <p:tgtEl>
                                          <p:spTgt spid="81"/>
                                        </p:tgtEl>
                                        <p:attrNameLst>
                                          <p:attrName>style.visibility</p:attrName>
                                        </p:attrNameLst>
                                      </p:cBhvr>
                                      <p:to>
                                        <p:strVal val="visible"/>
                                      </p:to>
                                    </p:set>
                                    <p:animEffect transition="in" filter="fade">
                                      <p:cBhvr>
                                        <p:cTn id="120" dur="500"/>
                                        <p:tgtEl>
                                          <p:spTgt spid="81"/>
                                        </p:tgtEl>
                                      </p:cBhvr>
                                    </p:animEffect>
                                  </p:childTnLst>
                                </p:cTn>
                              </p:par>
                              <p:par>
                                <p:cTn id="121" presetID="10" presetClass="entr" presetSubtype="0" fill="hold" grpId="0" nodeType="withEffect">
                                  <p:stCondLst>
                                    <p:cond delay="0"/>
                                  </p:stCondLst>
                                  <p:childTnLst>
                                    <p:set>
                                      <p:cBhvr>
                                        <p:cTn id="122" dur="1" fill="hold">
                                          <p:stCondLst>
                                            <p:cond delay="0"/>
                                          </p:stCondLst>
                                        </p:cTn>
                                        <p:tgtEl>
                                          <p:spTgt spid="83"/>
                                        </p:tgtEl>
                                        <p:attrNameLst>
                                          <p:attrName>style.visibility</p:attrName>
                                        </p:attrNameLst>
                                      </p:cBhvr>
                                      <p:to>
                                        <p:strVal val="visible"/>
                                      </p:to>
                                    </p:set>
                                    <p:animEffect transition="in" filter="fade">
                                      <p:cBhvr>
                                        <p:cTn id="123" dur="500"/>
                                        <p:tgtEl>
                                          <p:spTgt spid="83"/>
                                        </p:tgtEl>
                                      </p:cBhvr>
                                    </p:animEffect>
                                  </p:childTnLst>
                                </p:cTn>
                              </p:par>
                              <p:par>
                                <p:cTn id="124" presetID="10" presetClass="entr" presetSubtype="0" fill="hold" nodeType="withEffect">
                                  <p:stCondLst>
                                    <p:cond delay="0"/>
                                  </p:stCondLst>
                                  <p:childTnLst>
                                    <p:set>
                                      <p:cBhvr>
                                        <p:cTn id="125" dur="1" fill="hold">
                                          <p:stCondLst>
                                            <p:cond delay="0"/>
                                          </p:stCondLst>
                                        </p:cTn>
                                        <p:tgtEl>
                                          <p:spTgt spid="13"/>
                                        </p:tgtEl>
                                        <p:attrNameLst>
                                          <p:attrName>style.visibility</p:attrName>
                                        </p:attrNameLst>
                                      </p:cBhvr>
                                      <p:to>
                                        <p:strVal val="visible"/>
                                      </p:to>
                                    </p:set>
                                    <p:animEffect transition="in" filter="fade">
                                      <p:cBhvr>
                                        <p:cTn id="126" dur="500"/>
                                        <p:tgtEl>
                                          <p:spTgt spid="13"/>
                                        </p:tgtEl>
                                      </p:cBhvr>
                                    </p:animEffect>
                                  </p:childTnLst>
                                </p:cTn>
                              </p:par>
                              <p:par>
                                <p:cTn id="127" presetID="10" presetClass="entr" presetSubtype="0" fill="hold" nodeType="withEffect">
                                  <p:stCondLst>
                                    <p:cond delay="0"/>
                                  </p:stCondLst>
                                  <p:childTnLst>
                                    <p:set>
                                      <p:cBhvr>
                                        <p:cTn id="128" dur="1" fill="hold">
                                          <p:stCondLst>
                                            <p:cond delay="0"/>
                                          </p:stCondLst>
                                        </p:cTn>
                                        <p:tgtEl>
                                          <p:spTgt spid="76"/>
                                        </p:tgtEl>
                                        <p:attrNameLst>
                                          <p:attrName>style.visibility</p:attrName>
                                        </p:attrNameLst>
                                      </p:cBhvr>
                                      <p:to>
                                        <p:strVal val="visible"/>
                                      </p:to>
                                    </p:set>
                                    <p:animEffect transition="in" filter="fade">
                                      <p:cBhvr>
                                        <p:cTn id="129" dur="500"/>
                                        <p:tgtEl>
                                          <p:spTgt spid="76"/>
                                        </p:tgtEl>
                                      </p:cBhvr>
                                    </p:animEffect>
                                  </p:childTnLst>
                                </p:cTn>
                              </p:par>
                              <p:par>
                                <p:cTn id="130" presetID="10" presetClass="entr" presetSubtype="0" fill="hold" nodeType="withEffect">
                                  <p:stCondLst>
                                    <p:cond delay="0"/>
                                  </p:stCondLst>
                                  <p:childTnLst>
                                    <p:set>
                                      <p:cBhvr>
                                        <p:cTn id="131" dur="1" fill="hold">
                                          <p:stCondLst>
                                            <p:cond delay="0"/>
                                          </p:stCondLst>
                                        </p:cTn>
                                        <p:tgtEl>
                                          <p:spTgt spid="89"/>
                                        </p:tgtEl>
                                        <p:attrNameLst>
                                          <p:attrName>style.visibility</p:attrName>
                                        </p:attrNameLst>
                                      </p:cBhvr>
                                      <p:to>
                                        <p:strVal val="visible"/>
                                      </p:to>
                                    </p:set>
                                    <p:animEffect transition="in" filter="fade">
                                      <p:cBhvr>
                                        <p:cTn id="132" dur="500"/>
                                        <p:tgtEl>
                                          <p:spTgt spid="89"/>
                                        </p:tgtEl>
                                      </p:cBhvr>
                                    </p:animEffect>
                                  </p:childTnLst>
                                </p:cTn>
                              </p:par>
                              <p:par>
                                <p:cTn id="133" presetID="10" presetClass="entr" presetSubtype="0" fill="hold" grpId="0" nodeType="withEffect">
                                  <p:stCondLst>
                                    <p:cond delay="0"/>
                                  </p:stCondLst>
                                  <p:childTnLst>
                                    <p:set>
                                      <p:cBhvr>
                                        <p:cTn id="134" dur="1" fill="hold">
                                          <p:stCondLst>
                                            <p:cond delay="0"/>
                                          </p:stCondLst>
                                        </p:cTn>
                                        <p:tgtEl>
                                          <p:spTgt spid="91"/>
                                        </p:tgtEl>
                                        <p:attrNameLst>
                                          <p:attrName>style.visibility</p:attrName>
                                        </p:attrNameLst>
                                      </p:cBhvr>
                                      <p:to>
                                        <p:strVal val="visible"/>
                                      </p:to>
                                    </p:set>
                                    <p:animEffect transition="in" filter="fade">
                                      <p:cBhvr>
                                        <p:cTn id="135" dur="500"/>
                                        <p:tgtEl>
                                          <p:spTgt spid="91"/>
                                        </p:tgtEl>
                                      </p:cBhvr>
                                    </p:animEffect>
                                  </p:childTnLst>
                                </p:cTn>
                              </p:par>
                              <p:par>
                                <p:cTn id="136" presetID="10" presetClass="entr" presetSubtype="0" fill="hold" grpId="0" nodeType="withEffect">
                                  <p:stCondLst>
                                    <p:cond delay="0"/>
                                  </p:stCondLst>
                                  <p:childTnLst>
                                    <p:set>
                                      <p:cBhvr>
                                        <p:cTn id="137" dur="1" fill="hold">
                                          <p:stCondLst>
                                            <p:cond delay="0"/>
                                          </p:stCondLst>
                                        </p:cTn>
                                        <p:tgtEl>
                                          <p:spTgt spid="78"/>
                                        </p:tgtEl>
                                        <p:attrNameLst>
                                          <p:attrName>style.visibility</p:attrName>
                                        </p:attrNameLst>
                                      </p:cBhvr>
                                      <p:to>
                                        <p:strVal val="visible"/>
                                      </p:to>
                                    </p:set>
                                    <p:animEffect transition="in" filter="fade">
                                      <p:cBhvr>
                                        <p:cTn id="138" dur="500"/>
                                        <p:tgtEl>
                                          <p:spTgt spid="78"/>
                                        </p:tgtEl>
                                      </p:cBhvr>
                                    </p:animEffect>
                                  </p:childTnLst>
                                </p:cTn>
                              </p:par>
                              <p:par>
                                <p:cTn id="139" presetID="10" presetClass="entr" presetSubtype="0" fill="hold" grpId="0" nodeType="withEffect">
                                  <p:stCondLst>
                                    <p:cond delay="0"/>
                                  </p:stCondLst>
                                  <p:childTnLst>
                                    <p:set>
                                      <p:cBhvr>
                                        <p:cTn id="140" dur="1" fill="hold">
                                          <p:stCondLst>
                                            <p:cond delay="0"/>
                                          </p:stCondLst>
                                        </p:cTn>
                                        <p:tgtEl>
                                          <p:spTgt spid="74"/>
                                        </p:tgtEl>
                                        <p:attrNameLst>
                                          <p:attrName>style.visibility</p:attrName>
                                        </p:attrNameLst>
                                      </p:cBhvr>
                                      <p:to>
                                        <p:strVal val="visible"/>
                                      </p:to>
                                    </p:set>
                                    <p:animEffect transition="in" filter="fade">
                                      <p:cBhvr>
                                        <p:cTn id="141" dur="500"/>
                                        <p:tgtEl>
                                          <p:spTgt spid="74"/>
                                        </p:tgtEl>
                                      </p:cBhvr>
                                    </p:animEffect>
                                  </p:childTnLst>
                                </p:cTn>
                              </p:par>
                            </p:childTnLst>
                          </p:cTn>
                        </p:par>
                      </p:childTnLst>
                    </p:cTn>
                  </p:par>
                  <p:par>
                    <p:cTn id="142" fill="hold">
                      <p:stCondLst>
                        <p:cond delay="indefinite"/>
                      </p:stCondLst>
                      <p:childTnLst>
                        <p:par>
                          <p:cTn id="143" fill="hold">
                            <p:stCondLst>
                              <p:cond delay="0"/>
                            </p:stCondLst>
                            <p:childTnLst>
                              <p:par>
                                <p:cTn id="144" presetID="22" presetClass="entr" presetSubtype="8" fill="hold" grpId="0" nodeType="clickEffect">
                                  <p:stCondLst>
                                    <p:cond delay="0"/>
                                  </p:stCondLst>
                                  <p:childTnLst>
                                    <p:set>
                                      <p:cBhvr>
                                        <p:cTn id="145" dur="1" fill="hold">
                                          <p:stCondLst>
                                            <p:cond delay="0"/>
                                          </p:stCondLst>
                                        </p:cTn>
                                        <p:tgtEl>
                                          <p:spTgt spid="92"/>
                                        </p:tgtEl>
                                        <p:attrNameLst>
                                          <p:attrName>style.visibility</p:attrName>
                                        </p:attrNameLst>
                                      </p:cBhvr>
                                      <p:to>
                                        <p:strVal val="visible"/>
                                      </p:to>
                                    </p:set>
                                    <p:animEffect transition="in" filter="wipe(left)">
                                      <p:cBhvr>
                                        <p:cTn id="146" dur="500"/>
                                        <p:tgtEl>
                                          <p:spTgt spid="92"/>
                                        </p:tgtEl>
                                      </p:cBhvr>
                                    </p:animEffect>
                                  </p:childTnLst>
                                </p:cTn>
                              </p:par>
                            </p:childTnLst>
                          </p:cTn>
                        </p:par>
                      </p:childTnLst>
                    </p:cTn>
                  </p:par>
                  <p:par>
                    <p:cTn id="147" fill="hold">
                      <p:stCondLst>
                        <p:cond delay="indefinite"/>
                      </p:stCondLst>
                      <p:childTnLst>
                        <p:par>
                          <p:cTn id="148" fill="hold">
                            <p:stCondLst>
                              <p:cond delay="0"/>
                            </p:stCondLst>
                            <p:childTnLst>
                              <p:par>
                                <p:cTn id="149" presetID="22" presetClass="entr" presetSubtype="8" fill="hold" nodeType="clickEffect">
                                  <p:stCondLst>
                                    <p:cond delay="0"/>
                                  </p:stCondLst>
                                  <p:childTnLst>
                                    <p:set>
                                      <p:cBhvr>
                                        <p:cTn id="150" dur="1" fill="hold">
                                          <p:stCondLst>
                                            <p:cond delay="0"/>
                                          </p:stCondLst>
                                        </p:cTn>
                                        <p:tgtEl>
                                          <p:spTgt spid="94"/>
                                        </p:tgtEl>
                                        <p:attrNameLst>
                                          <p:attrName>style.visibility</p:attrName>
                                        </p:attrNameLst>
                                      </p:cBhvr>
                                      <p:to>
                                        <p:strVal val="visible"/>
                                      </p:to>
                                    </p:set>
                                    <p:animEffect transition="in" filter="wipe(left)">
                                      <p:cBhvr>
                                        <p:cTn id="151" dur="500"/>
                                        <p:tgtEl>
                                          <p:spTgt spid="94"/>
                                        </p:tgtEl>
                                      </p:cBhvr>
                                    </p:animEffect>
                                  </p:childTnLst>
                                </p:cTn>
                              </p:par>
                            </p:childTnLst>
                          </p:cTn>
                        </p:par>
                      </p:childTnLst>
                    </p:cTn>
                  </p:par>
                  <p:par>
                    <p:cTn id="152" fill="hold">
                      <p:stCondLst>
                        <p:cond delay="indefinite"/>
                      </p:stCondLst>
                      <p:childTnLst>
                        <p:par>
                          <p:cTn id="153" fill="hold">
                            <p:stCondLst>
                              <p:cond delay="0"/>
                            </p:stCondLst>
                            <p:childTnLst>
                              <p:par>
                                <p:cTn id="154" presetID="22" presetClass="entr" presetSubtype="8" fill="hold" grpId="0" nodeType="clickEffect">
                                  <p:stCondLst>
                                    <p:cond delay="0"/>
                                  </p:stCondLst>
                                  <p:childTnLst>
                                    <p:set>
                                      <p:cBhvr>
                                        <p:cTn id="155" dur="1" fill="hold">
                                          <p:stCondLst>
                                            <p:cond delay="0"/>
                                          </p:stCondLst>
                                        </p:cTn>
                                        <p:tgtEl>
                                          <p:spTgt spid="96"/>
                                        </p:tgtEl>
                                        <p:attrNameLst>
                                          <p:attrName>style.visibility</p:attrName>
                                        </p:attrNameLst>
                                      </p:cBhvr>
                                      <p:to>
                                        <p:strVal val="visible"/>
                                      </p:to>
                                    </p:set>
                                    <p:animEffect transition="in" filter="wipe(left)">
                                      <p:cBhvr>
                                        <p:cTn id="156" dur="500"/>
                                        <p:tgtEl>
                                          <p:spTgt spid="96"/>
                                        </p:tgtEl>
                                      </p:cBhvr>
                                    </p:animEffect>
                                  </p:childTnLst>
                                </p:cTn>
                              </p:par>
                            </p:childTnLst>
                          </p:cTn>
                        </p:par>
                      </p:childTnLst>
                    </p:cTn>
                  </p:par>
                  <p:par>
                    <p:cTn id="157" fill="hold">
                      <p:stCondLst>
                        <p:cond delay="indefinite"/>
                      </p:stCondLst>
                      <p:childTnLst>
                        <p:par>
                          <p:cTn id="158" fill="hold">
                            <p:stCondLst>
                              <p:cond delay="0"/>
                            </p:stCondLst>
                            <p:childTnLst>
                              <p:par>
                                <p:cTn id="159" presetID="22" presetClass="entr" presetSubtype="8" fill="hold" nodeType="clickEffect">
                                  <p:stCondLst>
                                    <p:cond delay="0"/>
                                  </p:stCondLst>
                                  <p:childTnLst>
                                    <p:set>
                                      <p:cBhvr>
                                        <p:cTn id="160" dur="1" fill="hold">
                                          <p:stCondLst>
                                            <p:cond delay="0"/>
                                          </p:stCondLst>
                                        </p:cTn>
                                        <p:tgtEl>
                                          <p:spTgt spid="98"/>
                                        </p:tgtEl>
                                        <p:attrNameLst>
                                          <p:attrName>style.visibility</p:attrName>
                                        </p:attrNameLst>
                                      </p:cBhvr>
                                      <p:to>
                                        <p:strVal val="visible"/>
                                      </p:to>
                                    </p:set>
                                    <p:animEffect transition="in" filter="wipe(left)">
                                      <p:cBhvr>
                                        <p:cTn id="161" dur="500"/>
                                        <p:tgtEl>
                                          <p:spTgt spid="98"/>
                                        </p:tgtEl>
                                      </p:cBhvr>
                                    </p:animEffect>
                                  </p:childTnLst>
                                </p:cTn>
                              </p:par>
                            </p:childTnLst>
                          </p:cTn>
                        </p:par>
                      </p:childTnLst>
                    </p:cTn>
                  </p:par>
                  <p:par>
                    <p:cTn id="162" fill="hold">
                      <p:stCondLst>
                        <p:cond delay="indefinite"/>
                      </p:stCondLst>
                      <p:childTnLst>
                        <p:par>
                          <p:cTn id="163" fill="hold">
                            <p:stCondLst>
                              <p:cond delay="0"/>
                            </p:stCondLst>
                            <p:childTnLst>
                              <p:par>
                                <p:cTn id="164" presetID="22" presetClass="entr" presetSubtype="8" fill="hold" grpId="0" nodeType="clickEffect">
                                  <p:stCondLst>
                                    <p:cond delay="0"/>
                                  </p:stCondLst>
                                  <p:childTnLst>
                                    <p:set>
                                      <p:cBhvr>
                                        <p:cTn id="165" dur="1" fill="hold">
                                          <p:stCondLst>
                                            <p:cond delay="0"/>
                                          </p:stCondLst>
                                        </p:cTn>
                                        <p:tgtEl>
                                          <p:spTgt spid="100"/>
                                        </p:tgtEl>
                                        <p:attrNameLst>
                                          <p:attrName>style.visibility</p:attrName>
                                        </p:attrNameLst>
                                      </p:cBhvr>
                                      <p:to>
                                        <p:strVal val="visible"/>
                                      </p:to>
                                    </p:set>
                                    <p:animEffect transition="in" filter="wipe(left)">
                                      <p:cBhvr>
                                        <p:cTn id="166" dur="500"/>
                                        <p:tgtEl>
                                          <p:spTgt spid="100"/>
                                        </p:tgtEl>
                                      </p:cBhvr>
                                    </p:animEffect>
                                  </p:childTnLst>
                                </p:cTn>
                              </p:par>
                            </p:childTnLst>
                          </p:cTn>
                        </p:par>
                      </p:childTnLst>
                    </p:cTn>
                  </p:par>
                  <p:par>
                    <p:cTn id="167" fill="hold">
                      <p:stCondLst>
                        <p:cond delay="indefinite"/>
                      </p:stCondLst>
                      <p:childTnLst>
                        <p:par>
                          <p:cTn id="168" fill="hold">
                            <p:stCondLst>
                              <p:cond delay="0"/>
                            </p:stCondLst>
                            <p:childTnLst>
                              <p:par>
                                <p:cTn id="169" presetID="22" presetClass="entr" presetSubtype="8" fill="hold" grpId="0" nodeType="clickEffect">
                                  <p:stCondLst>
                                    <p:cond delay="0"/>
                                  </p:stCondLst>
                                  <p:childTnLst>
                                    <p:set>
                                      <p:cBhvr>
                                        <p:cTn id="170" dur="1" fill="hold">
                                          <p:stCondLst>
                                            <p:cond delay="0"/>
                                          </p:stCondLst>
                                        </p:cTn>
                                        <p:tgtEl>
                                          <p:spTgt spid="102"/>
                                        </p:tgtEl>
                                        <p:attrNameLst>
                                          <p:attrName>style.visibility</p:attrName>
                                        </p:attrNameLst>
                                      </p:cBhvr>
                                      <p:to>
                                        <p:strVal val="visible"/>
                                      </p:to>
                                    </p:set>
                                    <p:animEffect transition="in" filter="wipe(left)">
                                      <p:cBhvr>
                                        <p:cTn id="171" dur="500"/>
                                        <p:tgtEl>
                                          <p:spTgt spid="102"/>
                                        </p:tgtEl>
                                      </p:cBhvr>
                                    </p:animEffect>
                                  </p:childTnLst>
                                </p:cTn>
                              </p:par>
                            </p:childTnLst>
                          </p:cTn>
                        </p:par>
                        <p:par>
                          <p:cTn id="172" fill="hold">
                            <p:stCondLst>
                              <p:cond delay="500"/>
                            </p:stCondLst>
                            <p:childTnLst>
                              <p:par>
                                <p:cTn id="173" presetID="1" presetClass="entr" presetSubtype="0" fill="hold" nodeType="afterEffect">
                                  <p:stCondLst>
                                    <p:cond delay="0"/>
                                  </p:stCondLst>
                                  <p:childTnLst>
                                    <p:set>
                                      <p:cBhvr>
                                        <p:cTn id="174" dur="1" fill="hold">
                                          <p:stCondLst>
                                            <p:cond delay="0"/>
                                          </p:stCondLst>
                                        </p:cTn>
                                        <p:tgtEl>
                                          <p:spTgt spid="104"/>
                                        </p:tgtEl>
                                        <p:attrNameLst>
                                          <p:attrName>style.visibility</p:attrName>
                                        </p:attrNameLst>
                                      </p:cBhvr>
                                      <p:to>
                                        <p:strVal val="visible"/>
                                      </p:to>
                                    </p:set>
                                  </p:childTnLst>
                                </p:cTn>
                              </p:par>
                            </p:childTnLst>
                          </p:cTn>
                        </p:par>
                      </p:childTnLst>
                    </p:cTn>
                  </p:par>
                  <p:par>
                    <p:cTn id="175" fill="hold">
                      <p:stCondLst>
                        <p:cond delay="indefinite"/>
                      </p:stCondLst>
                      <p:childTnLst>
                        <p:par>
                          <p:cTn id="176" fill="hold">
                            <p:stCondLst>
                              <p:cond delay="0"/>
                            </p:stCondLst>
                            <p:childTnLst>
                              <p:par>
                                <p:cTn id="177" presetID="22" presetClass="entr" presetSubtype="8" fill="hold" grpId="0" nodeType="clickEffect">
                                  <p:stCondLst>
                                    <p:cond delay="0"/>
                                  </p:stCondLst>
                                  <p:childTnLst>
                                    <p:set>
                                      <p:cBhvr>
                                        <p:cTn id="178" dur="1" fill="hold">
                                          <p:stCondLst>
                                            <p:cond delay="0"/>
                                          </p:stCondLst>
                                        </p:cTn>
                                        <p:tgtEl>
                                          <p:spTgt spid="106"/>
                                        </p:tgtEl>
                                        <p:attrNameLst>
                                          <p:attrName>style.visibility</p:attrName>
                                        </p:attrNameLst>
                                      </p:cBhvr>
                                      <p:to>
                                        <p:strVal val="visible"/>
                                      </p:to>
                                    </p:set>
                                    <p:animEffect transition="in" filter="wipe(left)">
                                      <p:cBhvr>
                                        <p:cTn id="179" dur="500"/>
                                        <p:tgtEl>
                                          <p:spTgt spid="106"/>
                                        </p:tgtEl>
                                      </p:cBhvr>
                                    </p:animEffect>
                                  </p:childTnLst>
                                </p:cTn>
                              </p:par>
                            </p:childTnLst>
                          </p:cTn>
                        </p:par>
                      </p:childTnLst>
                    </p:cTn>
                  </p:par>
                  <p:par>
                    <p:cTn id="180" fill="hold">
                      <p:stCondLst>
                        <p:cond delay="indefinite"/>
                      </p:stCondLst>
                      <p:childTnLst>
                        <p:par>
                          <p:cTn id="181" fill="hold">
                            <p:stCondLst>
                              <p:cond delay="0"/>
                            </p:stCondLst>
                            <p:childTnLst>
                              <p:par>
                                <p:cTn id="182" presetID="12" presetClass="entr" presetSubtype="4" fill="hold" nodeType="clickEffect">
                                  <p:stCondLst>
                                    <p:cond delay="0"/>
                                  </p:stCondLst>
                                  <p:childTnLst>
                                    <p:set>
                                      <p:cBhvr>
                                        <p:cTn id="183" dur="1" fill="hold">
                                          <p:stCondLst>
                                            <p:cond delay="0"/>
                                          </p:stCondLst>
                                        </p:cTn>
                                        <p:tgtEl>
                                          <p:spTgt spid="47"/>
                                        </p:tgtEl>
                                        <p:attrNameLst>
                                          <p:attrName>style.visibility</p:attrName>
                                        </p:attrNameLst>
                                      </p:cBhvr>
                                      <p:to>
                                        <p:strVal val="visible"/>
                                      </p:to>
                                    </p:set>
                                    <p:anim calcmode="lin" valueType="num">
                                      <p:cBhvr additive="base">
                                        <p:cTn id="184" dur="500"/>
                                        <p:tgtEl>
                                          <p:spTgt spid="47"/>
                                        </p:tgtEl>
                                        <p:attrNameLst>
                                          <p:attrName>ppt_y</p:attrName>
                                        </p:attrNameLst>
                                      </p:cBhvr>
                                      <p:tavLst>
                                        <p:tav tm="0">
                                          <p:val>
                                            <p:strVal val="#ppt_y+#ppt_h*1.125000"/>
                                          </p:val>
                                        </p:tav>
                                        <p:tav tm="100000">
                                          <p:val>
                                            <p:strVal val="#ppt_y"/>
                                          </p:val>
                                        </p:tav>
                                      </p:tavLst>
                                    </p:anim>
                                    <p:animEffect transition="in" filter="wipe(up)">
                                      <p:cBhvr>
                                        <p:cTn id="185" dur="500"/>
                                        <p:tgtEl>
                                          <p:spTgt spid="47"/>
                                        </p:tgtEl>
                                      </p:cBhvr>
                                    </p:animEffect>
                                  </p:childTnLst>
                                </p:cTn>
                              </p:par>
                            </p:childTnLst>
                          </p:cTn>
                        </p:par>
                        <p:par>
                          <p:cTn id="186" fill="hold">
                            <p:stCondLst>
                              <p:cond delay="500"/>
                            </p:stCondLst>
                            <p:childTnLst>
                              <p:par>
                                <p:cTn id="187" presetID="1" presetClass="entr" presetSubtype="0" fill="hold" grpId="0" nodeType="afterEffect">
                                  <p:stCondLst>
                                    <p:cond delay="0"/>
                                  </p:stCondLst>
                                  <p:childTnLst>
                                    <p:set>
                                      <p:cBhvr>
                                        <p:cTn id="188" dur="1" fill="hold">
                                          <p:stCondLst>
                                            <p:cond delay="0"/>
                                          </p:stCondLst>
                                        </p:cTn>
                                        <p:tgtEl>
                                          <p:spTgt spid="49"/>
                                        </p:tgtEl>
                                        <p:attrNameLst>
                                          <p:attrName>style.visibility</p:attrName>
                                        </p:attrNameLst>
                                      </p:cBhvr>
                                      <p:to>
                                        <p:strVal val="visible"/>
                                      </p:to>
                                    </p:set>
                                  </p:childTnLst>
                                </p:cTn>
                              </p:par>
                            </p:childTnLst>
                          </p:cTn>
                        </p:par>
                        <p:par>
                          <p:cTn id="189" fill="hold">
                            <p:stCondLst>
                              <p:cond delay="500"/>
                            </p:stCondLst>
                            <p:childTnLst>
                              <p:par>
                                <p:cTn id="190" presetID="1" presetClass="entr" presetSubtype="0" fill="hold" grpId="0" nodeType="afterEffect">
                                  <p:stCondLst>
                                    <p:cond delay="0"/>
                                  </p:stCondLst>
                                  <p:childTnLst>
                                    <p:set>
                                      <p:cBhvr>
                                        <p:cTn id="191" dur="1" fill="hold">
                                          <p:stCondLst>
                                            <p:cond delay="0"/>
                                          </p:stCondLst>
                                        </p:cTn>
                                        <p:tgtEl>
                                          <p:spTgt spid="48"/>
                                        </p:tgtEl>
                                        <p:attrNameLst>
                                          <p:attrName>style.visibility</p:attrName>
                                        </p:attrNameLst>
                                      </p:cBhvr>
                                      <p:to>
                                        <p:strVal val="visible"/>
                                      </p:to>
                                    </p:set>
                                  </p:childTnLst>
                                </p:cTn>
                              </p:par>
                            </p:childTnLst>
                          </p:cTn>
                        </p:par>
                      </p:childTnLst>
                    </p:cTn>
                  </p:par>
                  <p:par>
                    <p:cTn id="192" fill="hold">
                      <p:stCondLst>
                        <p:cond delay="indefinite"/>
                      </p:stCondLst>
                      <p:childTnLst>
                        <p:par>
                          <p:cTn id="193" fill="hold">
                            <p:stCondLst>
                              <p:cond delay="0"/>
                            </p:stCondLst>
                            <p:childTnLst>
                              <p:par>
                                <p:cTn id="194" presetID="1" presetClass="entr" presetSubtype="0" fill="hold" grpId="0" nodeType="clickEffect">
                                  <p:stCondLst>
                                    <p:cond delay="0"/>
                                  </p:stCondLst>
                                  <p:childTnLst>
                                    <p:set>
                                      <p:cBhvr>
                                        <p:cTn id="195" dur="1" fill="hold">
                                          <p:stCondLst>
                                            <p:cond delay="0"/>
                                          </p:stCondLst>
                                        </p:cTn>
                                        <p:tgtEl>
                                          <p:spTgt spid="45"/>
                                        </p:tgtEl>
                                        <p:attrNameLst>
                                          <p:attrName>style.visibility</p:attrName>
                                        </p:attrNameLst>
                                      </p:cBhvr>
                                      <p:to>
                                        <p:strVal val="visible"/>
                                      </p:to>
                                    </p:set>
                                  </p:childTnLst>
                                </p:cTn>
                              </p:par>
                              <p:par>
                                <p:cTn id="196" presetID="1" presetClass="entr" presetSubtype="0" fill="hold" grpId="0" nodeType="withEffect">
                                  <p:stCondLst>
                                    <p:cond delay="0"/>
                                  </p:stCondLst>
                                  <p:childTnLst>
                                    <p:set>
                                      <p:cBhvr>
                                        <p:cTn id="197" dur="1" fill="hold">
                                          <p:stCondLst>
                                            <p:cond delay="0"/>
                                          </p:stCondLst>
                                        </p:cTn>
                                        <p:tgtEl>
                                          <p:spTgt spid="50"/>
                                        </p:tgtEl>
                                        <p:attrNameLst>
                                          <p:attrName>style.visibility</p:attrName>
                                        </p:attrNameLst>
                                      </p:cBhvr>
                                      <p:to>
                                        <p:strVal val="visible"/>
                                      </p:to>
                                    </p:set>
                                  </p:childTnLst>
                                </p:cTn>
                              </p:par>
                            </p:childTnLst>
                          </p:cTn>
                        </p:par>
                      </p:childTnLst>
                    </p:cTn>
                  </p:par>
                  <p:par>
                    <p:cTn id="198" fill="hold">
                      <p:stCondLst>
                        <p:cond delay="indefinite"/>
                      </p:stCondLst>
                      <p:childTnLst>
                        <p:par>
                          <p:cTn id="199" fill="hold">
                            <p:stCondLst>
                              <p:cond delay="0"/>
                            </p:stCondLst>
                            <p:childTnLst>
                              <p:par>
                                <p:cTn id="200" presetID="1" presetClass="entr" presetSubtype="0" fill="hold" grpId="0" nodeType="clickEffect">
                                  <p:stCondLst>
                                    <p:cond delay="0"/>
                                  </p:stCondLst>
                                  <p:childTnLst>
                                    <p:set>
                                      <p:cBhvr>
                                        <p:cTn id="201" dur="1" fill="hold">
                                          <p:stCondLst>
                                            <p:cond delay="0"/>
                                          </p:stCondLst>
                                        </p:cTn>
                                        <p:tgtEl>
                                          <p:spTgt spid="51"/>
                                        </p:tgtEl>
                                        <p:attrNameLst>
                                          <p:attrName>style.visibility</p:attrName>
                                        </p:attrNameLst>
                                      </p:cBhvr>
                                      <p:to>
                                        <p:strVal val="visible"/>
                                      </p:to>
                                    </p:set>
                                  </p:childTnLst>
                                </p:cTn>
                              </p:par>
                              <p:par>
                                <p:cTn id="202" presetID="1" presetClass="entr" presetSubtype="0" fill="hold" grpId="0" nodeType="withEffect">
                                  <p:stCondLst>
                                    <p:cond delay="0"/>
                                  </p:stCondLst>
                                  <p:childTnLst>
                                    <p:set>
                                      <p:cBhvr>
                                        <p:cTn id="203"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p:bldP spid="8" grpId="0"/>
      <p:bldP spid="9" grpId="0" animBg="1"/>
      <p:bldP spid="17" grpId="0"/>
      <p:bldP spid="18" grpId="0"/>
      <p:bldP spid="48" grpId="0"/>
      <p:bldP spid="49" grpId="0"/>
      <p:bldP spid="63" grpId="0" animBg="1"/>
      <p:bldP spid="64" grpId="0" animBg="1"/>
      <p:bldP spid="65" grpId="0" animBg="1"/>
      <p:bldP spid="71" grpId="0" animBg="1"/>
      <p:bldP spid="74" grpId="0" animBg="1"/>
      <p:bldP spid="78" grpId="0" animBg="1"/>
      <p:bldP spid="79" grpId="0" animBg="1"/>
      <p:bldP spid="83" grpId="0" animBg="1"/>
      <p:bldP spid="91" grpId="0" animBg="1"/>
      <p:bldP spid="92" grpId="0" animBg="1"/>
      <p:bldP spid="96" grpId="0" animBg="1"/>
      <p:bldP spid="100" grpId="0" animBg="1"/>
      <p:bldP spid="102" grpId="0" animBg="1"/>
      <p:bldP spid="106" grpId="0" animBg="1"/>
      <p:bldP spid="45" grpId="0" animBg="1"/>
      <p:bldP spid="46" grpId="0" animBg="1"/>
      <p:bldP spid="50" grpId="0"/>
      <p:bldP spid="51"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sp>
        <p:nvSpPr>
          <p:cNvPr id="2" name="Rectangle 1"/>
          <p:cNvSpPr/>
          <p:nvPr/>
        </p:nvSpPr>
        <p:spPr>
          <a:xfrm>
            <a:off x="0" y="11504"/>
            <a:ext cx="5376672" cy="953599"/>
          </a:xfrm>
          <a:prstGeom prst="rect">
            <a:avLst/>
          </a:prstGeom>
          <a:solidFill>
            <a:schemeClr val="bg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chemeClr val="tx1"/>
                </a:solidFill>
                <a:latin typeface="Raleway SemiBold" charset="0"/>
                <a:ea typeface="Raleway SemiBold" charset="0"/>
                <a:cs typeface="Raleway SemiBold" charset="0"/>
              </a:rPr>
              <a:t>   E-</a:t>
            </a:r>
            <a:r>
              <a:rPr lang="en-US" sz="3200" b="1" dirty="0" err="1">
                <a:solidFill>
                  <a:schemeClr val="tx1"/>
                </a:solidFill>
                <a:latin typeface="Raleway SemiBold" charset="0"/>
                <a:ea typeface="Raleway SemiBold" charset="0"/>
                <a:cs typeface="Raleway SemiBold" charset="0"/>
              </a:rPr>
              <a:t>WarP</a:t>
            </a:r>
            <a:r>
              <a:rPr lang="en-US" sz="3200" b="1" dirty="0">
                <a:solidFill>
                  <a:schemeClr val="tx1"/>
                </a:solidFill>
                <a:latin typeface="Raleway SemiBold" charset="0"/>
                <a:ea typeface="Raleway SemiBold" charset="0"/>
                <a:cs typeface="Raleway SemiBold" charset="0"/>
              </a:rPr>
              <a:t> Task Model</a:t>
            </a:r>
          </a:p>
        </p:txBody>
      </p:sp>
      <p:cxnSp>
        <p:nvCxnSpPr>
          <p:cNvPr id="3" name="Straight Arrow Connector 2"/>
          <p:cNvCxnSpPr/>
          <p:nvPr/>
        </p:nvCxnSpPr>
        <p:spPr>
          <a:xfrm flipV="1">
            <a:off x="1416304" y="2478023"/>
            <a:ext cx="8778240" cy="1"/>
          </a:xfrm>
          <a:prstGeom prst="straightConnector1">
            <a:avLst/>
          </a:prstGeom>
          <a:ln w="28575">
            <a:solidFill>
              <a:schemeClr val="bg2"/>
            </a:solidFill>
            <a:tailEnd type="triangle"/>
          </a:ln>
        </p:spPr>
        <p:style>
          <a:lnRef idx="1">
            <a:schemeClr val="dk1"/>
          </a:lnRef>
          <a:fillRef idx="0">
            <a:schemeClr val="dk1"/>
          </a:fillRef>
          <a:effectRef idx="0">
            <a:schemeClr val="dk1"/>
          </a:effectRef>
          <a:fontRef idx="minor">
            <a:schemeClr val="tx1"/>
          </a:fontRef>
        </p:style>
      </p:cxnSp>
      <p:sp>
        <p:nvSpPr>
          <p:cNvPr id="4" name="Rectangle 3"/>
          <p:cNvSpPr/>
          <p:nvPr/>
        </p:nvSpPr>
        <p:spPr>
          <a:xfrm>
            <a:off x="1416303" y="2039112"/>
            <a:ext cx="2469897" cy="438912"/>
          </a:xfrm>
          <a:prstGeom prst="rect">
            <a:avLst/>
          </a:prstGeom>
          <a:solidFill>
            <a:srgbClr val="0070C0"/>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5" name="Rectangle 4"/>
          <p:cNvSpPr/>
          <p:nvPr/>
        </p:nvSpPr>
        <p:spPr>
          <a:xfrm>
            <a:off x="3879596" y="2478019"/>
            <a:ext cx="1207008" cy="438913"/>
          </a:xfrm>
          <a:prstGeom prst="rect">
            <a:avLst/>
          </a:prstGeom>
          <a:solidFill>
            <a:srgbClr val="C0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6" name="Rectangle 5"/>
          <p:cNvSpPr/>
          <p:nvPr/>
        </p:nvSpPr>
        <p:spPr>
          <a:xfrm>
            <a:off x="5489449" y="2478019"/>
            <a:ext cx="2450592" cy="438912"/>
          </a:xfrm>
          <a:prstGeom prst="rect">
            <a:avLst/>
          </a:prstGeom>
          <a:solidFill>
            <a:srgbClr val="C0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7" name="Rectangle 6"/>
          <p:cNvSpPr/>
          <p:nvPr/>
        </p:nvSpPr>
        <p:spPr>
          <a:xfrm>
            <a:off x="5073903" y="2039110"/>
            <a:ext cx="402845" cy="438913"/>
          </a:xfrm>
          <a:prstGeom prst="rect">
            <a:avLst/>
          </a:prstGeom>
          <a:solidFill>
            <a:srgbClr val="0070C0"/>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8" name="TextBox 7"/>
          <p:cNvSpPr txBox="1"/>
          <p:nvPr/>
        </p:nvSpPr>
        <p:spPr>
          <a:xfrm>
            <a:off x="9865768" y="2547603"/>
            <a:ext cx="751937" cy="400110"/>
          </a:xfrm>
          <a:prstGeom prst="rect">
            <a:avLst/>
          </a:prstGeom>
          <a:noFill/>
        </p:spPr>
        <p:txBody>
          <a:bodyPr wrap="none" rtlCol="0">
            <a:spAutoFit/>
          </a:bodyPr>
          <a:lstStyle/>
          <a:p>
            <a:r>
              <a:rPr lang="en-US" sz="2000" b="1" dirty="0">
                <a:solidFill>
                  <a:schemeClr val="bg1"/>
                </a:solidFill>
                <a:latin typeface="Avenir Book" charset="0"/>
                <a:ea typeface="Avenir Book" charset="0"/>
                <a:cs typeface="Avenir Book" charset="0"/>
              </a:rPr>
              <a:t>Time</a:t>
            </a:r>
          </a:p>
        </p:txBody>
      </p:sp>
      <p:sp>
        <p:nvSpPr>
          <p:cNvPr id="9" name="Rectangle 8"/>
          <p:cNvSpPr/>
          <p:nvPr/>
        </p:nvSpPr>
        <p:spPr>
          <a:xfrm>
            <a:off x="7926832" y="2039103"/>
            <a:ext cx="1019432" cy="438916"/>
          </a:xfrm>
          <a:prstGeom prst="rect">
            <a:avLst/>
          </a:prstGeom>
          <a:solidFill>
            <a:srgbClr val="0070C0"/>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cxnSp>
        <p:nvCxnSpPr>
          <p:cNvPr id="10" name="Straight Connector 9"/>
          <p:cNvCxnSpPr/>
          <p:nvPr/>
        </p:nvCxnSpPr>
        <p:spPr>
          <a:xfrm>
            <a:off x="3879596" y="1190752"/>
            <a:ext cx="6604" cy="4183496"/>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5086604" y="1184655"/>
            <a:ext cx="0" cy="4200844"/>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5482844" y="1184654"/>
            <a:ext cx="6605" cy="4200845"/>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7933436" y="1184654"/>
            <a:ext cx="6605" cy="4200845"/>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8936103" y="1184654"/>
            <a:ext cx="10161" cy="4189594"/>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533921" y="2039103"/>
            <a:ext cx="689612" cy="400110"/>
          </a:xfrm>
          <a:prstGeom prst="rect">
            <a:avLst/>
          </a:prstGeom>
          <a:noFill/>
        </p:spPr>
        <p:txBody>
          <a:bodyPr wrap="none" rtlCol="0">
            <a:spAutoFit/>
          </a:bodyPr>
          <a:lstStyle/>
          <a:p>
            <a:r>
              <a:rPr lang="en-US" sz="2000" b="1" dirty="0">
                <a:solidFill>
                  <a:schemeClr val="bg1"/>
                </a:solidFill>
                <a:latin typeface="Avenir Book" charset="0"/>
                <a:ea typeface="Avenir Book" charset="0"/>
                <a:cs typeface="Avenir Book" charset="0"/>
              </a:rPr>
              <a:t>CPU</a:t>
            </a:r>
          </a:p>
        </p:txBody>
      </p:sp>
      <p:sp>
        <p:nvSpPr>
          <p:cNvPr id="16" name="TextBox 15"/>
          <p:cNvSpPr txBox="1"/>
          <p:nvPr/>
        </p:nvSpPr>
        <p:spPr>
          <a:xfrm>
            <a:off x="533921" y="2547603"/>
            <a:ext cx="678391" cy="400110"/>
          </a:xfrm>
          <a:prstGeom prst="rect">
            <a:avLst/>
          </a:prstGeom>
          <a:noFill/>
        </p:spPr>
        <p:txBody>
          <a:bodyPr wrap="none" rtlCol="0">
            <a:spAutoFit/>
          </a:bodyPr>
          <a:lstStyle/>
          <a:p>
            <a:r>
              <a:rPr lang="en-US" sz="2000" b="1" dirty="0">
                <a:solidFill>
                  <a:schemeClr val="bg1"/>
                </a:solidFill>
                <a:latin typeface="Avenir Book" charset="0"/>
                <a:ea typeface="Avenir Book" charset="0"/>
                <a:cs typeface="Avenir Book" charset="0"/>
              </a:rPr>
              <a:t>Acc.</a:t>
            </a:r>
          </a:p>
        </p:txBody>
      </p:sp>
      <p:cxnSp>
        <p:nvCxnSpPr>
          <p:cNvPr id="17" name="Straight Arrow Connector 16"/>
          <p:cNvCxnSpPr/>
          <p:nvPr/>
        </p:nvCxnSpPr>
        <p:spPr>
          <a:xfrm flipV="1">
            <a:off x="1463496" y="4129729"/>
            <a:ext cx="8778240" cy="1"/>
          </a:xfrm>
          <a:prstGeom prst="straightConnector1">
            <a:avLst/>
          </a:prstGeom>
          <a:ln w="28575">
            <a:solidFill>
              <a:schemeClr val="bg2"/>
            </a:solidFill>
            <a:tailEnd type="triangle"/>
          </a:ln>
        </p:spPr>
        <p:style>
          <a:lnRef idx="1">
            <a:schemeClr val="dk1"/>
          </a:lnRef>
          <a:fillRef idx="0">
            <a:schemeClr val="dk1"/>
          </a:fillRef>
          <a:effectRef idx="0">
            <a:schemeClr val="dk1"/>
          </a:effectRef>
          <a:fontRef idx="minor">
            <a:schemeClr val="tx1"/>
          </a:fontRef>
        </p:style>
      </p:cxnSp>
      <p:cxnSp>
        <p:nvCxnSpPr>
          <p:cNvPr id="18" name="Straight Arrow Connector 17"/>
          <p:cNvCxnSpPr/>
          <p:nvPr/>
        </p:nvCxnSpPr>
        <p:spPr>
          <a:xfrm flipH="1" flipV="1">
            <a:off x="1429351" y="2886884"/>
            <a:ext cx="13083" cy="1255770"/>
          </a:xfrm>
          <a:prstGeom prst="straightConnector1">
            <a:avLst/>
          </a:prstGeom>
          <a:ln w="28575">
            <a:solidFill>
              <a:schemeClr val="bg2"/>
            </a:solidFill>
            <a:tailEnd type="triangle"/>
          </a:ln>
        </p:spPr>
        <p:style>
          <a:lnRef idx="1">
            <a:schemeClr val="dk1"/>
          </a:lnRef>
          <a:fillRef idx="0">
            <a:schemeClr val="dk1"/>
          </a:fillRef>
          <a:effectRef idx="0">
            <a:schemeClr val="dk1"/>
          </a:effectRef>
          <a:fontRef idx="minor">
            <a:schemeClr val="tx1"/>
          </a:fontRef>
        </p:style>
      </p:cxnSp>
      <p:sp>
        <p:nvSpPr>
          <p:cNvPr id="19" name="TextBox 18"/>
          <p:cNvSpPr txBox="1"/>
          <p:nvPr/>
        </p:nvSpPr>
        <p:spPr>
          <a:xfrm>
            <a:off x="-44043" y="3347827"/>
            <a:ext cx="1763687" cy="646331"/>
          </a:xfrm>
          <a:prstGeom prst="rect">
            <a:avLst/>
          </a:prstGeom>
          <a:noFill/>
        </p:spPr>
        <p:txBody>
          <a:bodyPr wrap="square" rtlCol="0">
            <a:spAutoFit/>
          </a:bodyPr>
          <a:lstStyle/>
          <a:p>
            <a:r>
              <a:rPr lang="en-US" dirty="0" err="1">
                <a:solidFill>
                  <a:schemeClr val="bg1"/>
                </a:solidFill>
                <a:latin typeface="Avenir Book" charset="0"/>
                <a:ea typeface="Avenir Book" charset="0"/>
                <a:cs typeface="Avenir Book" charset="0"/>
              </a:rPr>
              <a:t>Cumul</a:t>
            </a:r>
            <a:r>
              <a:rPr lang="en-US" dirty="0">
                <a:solidFill>
                  <a:schemeClr val="bg1"/>
                </a:solidFill>
                <a:latin typeface="Avenir Book" charset="0"/>
                <a:ea typeface="Avenir Book" charset="0"/>
                <a:cs typeface="Avenir Book" charset="0"/>
              </a:rPr>
              <a:t>. Mem. Trans. CPU</a:t>
            </a:r>
          </a:p>
        </p:txBody>
      </p:sp>
      <p:cxnSp>
        <p:nvCxnSpPr>
          <p:cNvPr id="20" name="Straight Connector 19"/>
          <p:cNvCxnSpPr/>
          <p:nvPr/>
        </p:nvCxnSpPr>
        <p:spPr>
          <a:xfrm flipV="1">
            <a:off x="3888515" y="3259326"/>
            <a:ext cx="1198089" cy="1283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21" name="Freeform 20"/>
          <p:cNvSpPr/>
          <p:nvPr/>
        </p:nvSpPr>
        <p:spPr>
          <a:xfrm>
            <a:off x="1470660" y="3259326"/>
            <a:ext cx="2406396" cy="846727"/>
          </a:xfrm>
          <a:custGeom>
            <a:avLst/>
            <a:gdLst>
              <a:gd name="connsiteX0" fmla="*/ 0 w 2400300"/>
              <a:gd name="connsiteY0" fmla="*/ 954259 h 954259"/>
              <a:gd name="connsiteX1" fmla="*/ 228600 w 2400300"/>
              <a:gd name="connsiteY1" fmla="*/ 725659 h 954259"/>
              <a:gd name="connsiteX2" fmla="*/ 546100 w 2400300"/>
              <a:gd name="connsiteY2" fmla="*/ 624059 h 954259"/>
              <a:gd name="connsiteX3" fmla="*/ 1003300 w 2400300"/>
              <a:gd name="connsiteY3" fmla="*/ 560559 h 954259"/>
              <a:gd name="connsiteX4" fmla="*/ 1206500 w 2400300"/>
              <a:gd name="connsiteY4" fmla="*/ 370059 h 954259"/>
              <a:gd name="connsiteX5" fmla="*/ 1485900 w 2400300"/>
              <a:gd name="connsiteY5" fmla="*/ 319259 h 954259"/>
              <a:gd name="connsiteX6" fmla="*/ 1854200 w 2400300"/>
              <a:gd name="connsiteY6" fmla="*/ 154159 h 954259"/>
              <a:gd name="connsiteX7" fmla="*/ 2184400 w 2400300"/>
              <a:gd name="connsiteY7" fmla="*/ 14459 h 954259"/>
              <a:gd name="connsiteX8" fmla="*/ 2400300 w 2400300"/>
              <a:gd name="connsiteY8" fmla="*/ 14459 h 95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0300" h="954259">
                <a:moveTo>
                  <a:pt x="0" y="954259"/>
                </a:moveTo>
                <a:cubicBezTo>
                  <a:pt x="68791" y="867475"/>
                  <a:pt x="137583" y="780692"/>
                  <a:pt x="228600" y="725659"/>
                </a:cubicBezTo>
                <a:cubicBezTo>
                  <a:pt x="319617" y="670626"/>
                  <a:pt x="416983" y="651576"/>
                  <a:pt x="546100" y="624059"/>
                </a:cubicBezTo>
                <a:cubicBezTo>
                  <a:pt x="675217" y="596542"/>
                  <a:pt x="893233" y="602892"/>
                  <a:pt x="1003300" y="560559"/>
                </a:cubicBezTo>
                <a:cubicBezTo>
                  <a:pt x="1113367" y="518226"/>
                  <a:pt x="1126067" y="410276"/>
                  <a:pt x="1206500" y="370059"/>
                </a:cubicBezTo>
                <a:cubicBezTo>
                  <a:pt x="1286933" y="329842"/>
                  <a:pt x="1377950" y="355242"/>
                  <a:pt x="1485900" y="319259"/>
                </a:cubicBezTo>
                <a:cubicBezTo>
                  <a:pt x="1593850" y="283276"/>
                  <a:pt x="1737783" y="204959"/>
                  <a:pt x="1854200" y="154159"/>
                </a:cubicBezTo>
                <a:cubicBezTo>
                  <a:pt x="1970617" y="103359"/>
                  <a:pt x="2093383" y="37742"/>
                  <a:pt x="2184400" y="14459"/>
                </a:cubicBezTo>
                <a:cubicBezTo>
                  <a:pt x="2275417" y="-8824"/>
                  <a:pt x="2260600" y="-358"/>
                  <a:pt x="2400300" y="14459"/>
                </a:cubicBezTo>
              </a:path>
            </a:pathLst>
          </a:cu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p:cNvCxnSpPr/>
          <p:nvPr/>
        </p:nvCxnSpPr>
        <p:spPr>
          <a:xfrm>
            <a:off x="5476748" y="3123794"/>
            <a:ext cx="244652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23" name="Freeform 22"/>
          <p:cNvSpPr/>
          <p:nvPr/>
        </p:nvSpPr>
        <p:spPr>
          <a:xfrm>
            <a:off x="7921243" y="2780578"/>
            <a:ext cx="1014860" cy="350364"/>
          </a:xfrm>
          <a:custGeom>
            <a:avLst/>
            <a:gdLst>
              <a:gd name="connsiteX0" fmla="*/ 0 w 977900"/>
              <a:gd name="connsiteY0" fmla="*/ 521367 h 521367"/>
              <a:gd name="connsiteX1" fmla="*/ 266700 w 977900"/>
              <a:gd name="connsiteY1" fmla="*/ 394367 h 521367"/>
              <a:gd name="connsiteX2" fmla="*/ 355600 w 977900"/>
              <a:gd name="connsiteY2" fmla="*/ 241967 h 521367"/>
              <a:gd name="connsiteX3" fmla="*/ 596900 w 977900"/>
              <a:gd name="connsiteY3" fmla="*/ 140367 h 521367"/>
              <a:gd name="connsiteX4" fmla="*/ 800100 w 977900"/>
              <a:gd name="connsiteY4" fmla="*/ 26067 h 521367"/>
              <a:gd name="connsiteX5" fmla="*/ 977900 w 977900"/>
              <a:gd name="connsiteY5" fmla="*/ 38767 h 521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7900" h="521367">
                <a:moveTo>
                  <a:pt x="0" y="521367"/>
                </a:moveTo>
                <a:cubicBezTo>
                  <a:pt x="103716" y="481150"/>
                  <a:pt x="207433" y="440934"/>
                  <a:pt x="266700" y="394367"/>
                </a:cubicBezTo>
                <a:cubicBezTo>
                  <a:pt x="325967" y="347800"/>
                  <a:pt x="300567" y="284300"/>
                  <a:pt x="355600" y="241967"/>
                </a:cubicBezTo>
                <a:cubicBezTo>
                  <a:pt x="410633" y="199634"/>
                  <a:pt x="522817" y="176350"/>
                  <a:pt x="596900" y="140367"/>
                </a:cubicBezTo>
                <a:cubicBezTo>
                  <a:pt x="670983" y="104384"/>
                  <a:pt x="736600" y="43000"/>
                  <a:pt x="800100" y="26067"/>
                </a:cubicBezTo>
                <a:cubicBezTo>
                  <a:pt x="863600" y="9134"/>
                  <a:pt x="899583" y="-28966"/>
                  <a:pt x="977900" y="38767"/>
                </a:cubicBezTo>
              </a:path>
            </a:pathLst>
          </a:cu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24"/>
          <p:cNvSpPr/>
          <p:nvPr/>
        </p:nvSpPr>
        <p:spPr>
          <a:xfrm>
            <a:off x="5069718" y="3116647"/>
            <a:ext cx="419731" cy="169050"/>
          </a:xfrm>
          <a:custGeom>
            <a:avLst/>
            <a:gdLst>
              <a:gd name="connsiteX0" fmla="*/ 0 w 393700"/>
              <a:gd name="connsiteY0" fmla="*/ 165100 h 165100"/>
              <a:gd name="connsiteX1" fmla="*/ 165100 w 393700"/>
              <a:gd name="connsiteY1" fmla="*/ 88900 h 165100"/>
              <a:gd name="connsiteX2" fmla="*/ 279400 w 393700"/>
              <a:gd name="connsiteY2" fmla="*/ 38100 h 165100"/>
              <a:gd name="connsiteX3" fmla="*/ 393700 w 393700"/>
              <a:gd name="connsiteY3" fmla="*/ 0 h 165100"/>
            </a:gdLst>
            <a:ahLst/>
            <a:cxnLst>
              <a:cxn ang="0">
                <a:pos x="connsiteX0" y="connsiteY0"/>
              </a:cxn>
              <a:cxn ang="0">
                <a:pos x="connsiteX1" y="connsiteY1"/>
              </a:cxn>
              <a:cxn ang="0">
                <a:pos x="connsiteX2" y="connsiteY2"/>
              </a:cxn>
              <a:cxn ang="0">
                <a:pos x="connsiteX3" y="connsiteY3"/>
              </a:cxn>
            </a:cxnLst>
            <a:rect l="l" t="t" r="r" b="b"/>
            <a:pathLst>
              <a:path w="393700" h="165100">
                <a:moveTo>
                  <a:pt x="0" y="165100"/>
                </a:moveTo>
                <a:lnTo>
                  <a:pt x="165100" y="88900"/>
                </a:lnTo>
                <a:cubicBezTo>
                  <a:pt x="211667" y="67733"/>
                  <a:pt x="241300" y="52917"/>
                  <a:pt x="279400" y="38100"/>
                </a:cubicBezTo>
                <a:cubicBezTo>
                  <a:pt x="317500" y="23283"/>
                  <a:pt x="378883" y="14817"/>
                  <a:pt x="393700" y="0"/>
                </a:cubicBezTo>
              </a:path>
            </a:pathLst>
          </a:cu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p:cNvSpPr txBox="1"/>
          <p:nvPr/>
        </p:nvSpPr>
        <p:spPr>
          <a:xfrm>
            <a:off x="9818575" y="4199308"/>
            <a:ext cx="751937" cy="400110"/>
          </a:xfrm>
          <a:prstGeom prst="rect">
            <a:avLst/>
          </a:prstGeom>
          <a:noFill/>
        </p:spPr>
        <p:txBody>
          <a:bodyPr wrap="none" rtlCol="0">
            <a:spAutoFit/>
          </a:bodyPr>
          <a:lstStyle/>
          <a:p>
            <a:r>
              <a:rPr lang="en-US" sz="2000" b="1" dirty="0">
                <a:solidFill>
                  <a:schemeClr val="bg1"/>
                </a:solidFill>
                <a:latin typeface="Avenir Book" charset="0"/>
                <a:ea typeface="Avenir Book" charset="0"/>
                <a:cs typeface="Avenir Book" charset="0"/>
              </a:rPr>
              <a:t>Time</a:t>
            </a:r>
          </a:p>
        </p:txBody>
      </p:sp>
      <p:cxnSp>
        <p:nvCxnSpPr>
          <p:cNvPr id="27" name="Straight Arrow Connector 26"/>
          <p:cNvCxnSpPr/>
          <p:nvPr/>
        </p:nvCxnSpPr>
        <p:spPr>
          <a:xfrm flipV="1">
            <a:off x="1442434" y="5374248"/>
            <a:ext cx="8778240" cy="1"/>
          </a:xfrm>
          <a:prstGeom prst="straightConnector1">
            <a:avLst/>
          </a:prstGeom>
          <a:ln w="28575">
            <a:solidFill>
              <a:schemeClr val="bg2"/>
            </a:solidFill>
            <a:tailEnd type="triangle"/>
          </a:ln>
        </p:spPr>
        <p:style>
          <a:lnRef idx="1">
            <a:schemeClr val="dk1"/>
          </a:lnRef>
          <a:fillRef idx="0">
            <a:schemeClr val="dk1"/>
          </a:fillRef>
          <a:effectRef idx="0">
            <a:schemeClr val="dk1"/>
          </a:effectRef>
          <a:fontRef idx="minor">
            <a:schemeClr val="tx1"/>
          </a:fontRef>
        </p:style>
      </p:cxnSp>
      <p:sp>
        <p:nvSpPr>
          <p:cNvPr id="28" name="TextBox 27"/>
          <p:cNvSpPr txBox="1"/>
          <p:nvPr/>
        </p:nvSpPr>
        <p:spPr>
          <a:xfrm>
            <a:off x="5684" y="4392459"/>
            <a:ext cx="1423691" cy="923330"/>
          </a:xfrm>
          <a:prstGeom prst="rect">
            <a:avLst/>
          </a:prstGeom>
          <a:noFill/>
        </p:spPr>
        <p:txBody>
          <a:bodyPr wrap="square" rtlCol="0">
            <a:spAutoFit/>
          </a:bodyPr>
          <a:lstStyle/>
          <a:p>
            <a:r>
              <a:rPr lang="en-US" dirty="0" err="1">
                <a:solidFill>
                  <a:schemeClr val="bg1"/>
                </a:solidFill>
                <a:latin typeface="Avenir Book" charset="0"/>
                <a:ea typeface="Avenir Book" charset="0"/>
                <a:cs typeface="Avenir Book" charset="0"/>
              </a:rPr>
              <a:t>Cumul</a:t>
            </a:r>
            <a:r>
              <a:rPr lang="en-US" dirty="0">
                <a:solidFill>
                  <a:schemeClr val="bg1"/>
                </a:solidFill>
                <a:latin typeface="Avenir Book" charset="0"/>
                <a:ea typeface="Avenir Book" charset="0"/>
                <a:cs typeface="Avenir Book" charset="0"/>
              </a:rPr>
              <a:t>. Mem. Trans. Acc.</a:t>
            </a:r>
          </a:p>
        </p:txBody>
      </p:sp>
      <p:cxnSp>
        <p:nvCxnSpPr>
          <p:cNvPr id="29" name="Straight Arrow Connector 28"/>
          <p:cNvCxnSpPr/>
          <p:nvPr/>
        </p:nvCxnSpPr>
        <p:spPr>
          <a:xfrm flipH="1" flipV="1">
            <a:off x="1442434" y="4129729"/>
            <a:ext cx="13083" cy="1255770"/>
          </a:xfrm>
          <a:prstGeom prst="straightConnector1">
            <a:avLst/>
          </a:prstGeom>
          <a:ln w="28575">
            <a:solidFill>
              <a:schemeClr val="bg2"/>
            </a:solidFill>
            <a:tailEnd type="triangle"/>
          </a:ln>
        </p:spPr>
        <p:style>
          <a:lnRef idx="1">
            <a:schemeClr val="dk1"/>
          </a:lnRef>
          <a:fillRef idx="0">
            <a:schemeClr val="dk1"/>
          </a:fillRef>
          <a:effectRef idx="0">
            <a:schemeClr val="dk1"/>
          </a:effectRef>
          <a:fontRef idx="minor">
            <a:schemeClr val="tx1"/>
          </a:fontRef>
        </p:style>
      </p:cxnSp>
      <p:cxnSp>
        <p:nvCxnSpPr>
          <p:cNvPr id="35" name="Straight Connector 34"/>
          <p:cNvCxnSpPr/>
          <p:nvPr/>
        </p:nvCxnSpPr>
        <p:spPr>
          <a:xfrm flipV="1">
            <a:off x="1436766" y="5362998"/>
            <a:ext cx="2466320" cy="6415"/>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37" name="Freeform 36"/>
          <p:cNvSpPr/>
          <p:nvPr/>
        </p:nvSpPr>
        <p:spPr>
          <a:xfrm>
            <a:off x="3883406" y="4800600"/>
            <a:ext cx="1203198" cy="562801"/>
          </a:xfrm>
          <a:custGeom>
            <a:avLst/>
            <a:gdLst>
              <a:gd name="connsiteX0" fmla="*/ 0 w 2400300"/>
              <a:gd name="connsiteY0" fmla="*/ 954259 h 954259"/>
              <a:gd name="connsiteX1" fmla="*/ 228600 w 2400300"/>
              <a:gd name="connsiteY1" fmla="*/ 725659 h 954259"/>
              <a:gd name="connsiteX2" fmla="*/ 546100 w 2400300"/>
              <a:gd name="connsiteY2" fmla="*/ 624059 h 954259"/>
              <a:gd name="connsiteX3" fmla="*/ 1003300 w 2400300"/>
              <a:gd name="connsiteY3" fmla="*/ 560559 h 954259"/>
              <a:gd name="connsiteX4" fmla="*/ 1206500 w 2400300"/>
              <a:gd name="connsiteY4" fmla="*/ 370059 h 954259"/>
              <a:gd name="connsiteX5" fmla="*/ 1485900 w 2400300"/>
              <a:gd name="connsiteY5" fmla="*/ 319259 h 954259"/>
              <a:gd name="connsiteX6" fmla="*/ 1854200 w 2400300"/>
              <a:gd name="connsiteY6" fmla="*/ 154159 h 954259"/>
              <a:gd name="connsiteX7" fmla="*/ 2184400 w 2400300"/>
              <a:gd name="connsiteY7" fmla="*/ 14459 h 954259"/>
              <a:gd name="connsiteX8" fmla="*/ 2400300 w 2400300"/>
              <a:gd name="connsiteY8" fmla="*/ 14459 h 95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0300" h="954259">
                <a:moveTo>
                  <a:pt x="0" y="954259"/>
                </a:moveTo>
                <a:cubicBezTo>
                  <a:pt x="68791" y="867475"/>
                  <a:pt x="137583" y="780692"/>
                  <a:pt x="228600" y="725659"/>
                </a:cubicBezTo>
                <a:cubicBezTo>
                  <a:pt x="319617" y="670626"/>
                  <a:pt x="416983" y="651576"/>
                  <a:pt x="546100" y="624059"/>
                </a:cubicBezTo>
                <a:cubicBezTo>
                  <a:pt x="675217" y="596542"/>
                  <a:pt x="893233" y="602892"/>
                  <a:pt x="1003300" y="560559"/>
                </a:cubicBezTo>
                <a:cubicBezTo>
                  <a:pt x="1113367" y="518226"/>
                  <a:pt x="1126067" y="410276"/>
                  <a:pt x="1206500" y="370059"/>
                </a:cubicBezTo>
                <a:cubicBezTo>
                  <a:pt x="1286933" y="329842"/>
                  <a:pt x="1377950" y="355242"/>
                  <a:pt x="1485900" y="319259"/>
                </a:cubicBezTo>
                <a:cubicBezTo>
                  <a:pt x="1593850" y="283276"/>
                  <a:pt x="1737783" y="204959"/>
                  <a:pt x="1854200" y="154159"/>
                </a:cubicBezTo>
                <a:cubicBezTo>
                  <a:pt x="1970617" y="103359"/>
                  <a:pt x="2093383" y="37742"/>
                  <a:pt x="2184400" y="14459"/>
                </a:cubicBezTo>
                <a:cubicBezTo>
                  <a:pt x="2275417" y="-8824"/>
                  <a:pt x="2260600" y="-358"/>
                  <a:pt x="2400300" y="14459"/>
                </a:cubicBezTo>
              </a:path>
            </a:pathLst>
          </a:cu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8" name="Straight Connector 37"/>
          <p:cNvCxnSpPr/>
          <p:nvPr/>
        </p:nvCxnSpPr>
        <p:spPr>
          <a:xfrm>
            <a:off x="5069718" y="4800600"/>
            <a:ext cx="419731"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41" name="Freeform 40"/>
          <p:cNvSpPr/>
          <p:nvPr/>
        </p:nvSpPr>
        <p:spPr>
          <a:xfrm>
            <a:off x="5496053" y="4191000"/>
            <a:ext cx="2441447" cy="591647"/>
          </a:xfrm>
          <a:custGeom>
            <a:avLst/>
            <a:gdLst>
              <a:gd name="connsiteX0" fmla="*/ 0 w 2425700"/>
              <a:gd name="connsiteY0" fmla="*/ 609600 h 609600"/>
              <a:gd name="connsiteX1" fmla="*/ 558800 w 2425700"/>
              <a:gd name="connsiteY1" fmla="*/ 393700 h 609600"/>
              <a:gd name="connsiteX2" fmla="*/ 939800 w 2425700"/>
              <a:gd name="connsiteY2" fmla="*/ 292100 h 609600"/>
              <a:gd name="connsiteX3" fmla="*/ 1460500 w 2425700"/>
              <a:gd name="connsiteY3" fmla="*/ 254000 h 609600"/>
              <a:gd name="connsiteX4" fmla="*/ 1879600 w 2425700"/>
              <a:gd name="connsiteY4" fmla="*/ 76200 h 609600"/>
              <a:gd name="connsiteX5" fmla="*/ 2425700 w 2425700"/>
              <a:gd name="connsiteY5" fmla="*/ 0 h 60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25700" h="609600">
                <a:moveTo>
                  <a:pt x="0" y="609600"/>
                </a:moveTo>
                <a:cubicBezTo>
                  <a:pt x="201083" y="528108"/>
                  <a:pt x="402167" y="446617"/>
                  <a:pt x="558800" y="393700"/>
                </a:cubicBezTo>
                <a:cubicBezTo>
                  <a:pt x="715433" y="340783"/>
                  <a:pt x="789517" y="315383"/>
                  <a:pt x="939800" y="292100"/>
                </a:cubicBezTo>
                <a:cubicBezTo>
                  <a:pt x="1090083" y="268817"/>
                  <a:pt x="1303867" y="289983"/>
                  <a:pt x="1460500" y="254000"/>
                </a:cubicBezTo>
                <a:cubicBezTo>
                  <a:pt x="1617133" y="218017"/>
                  <a:pt x="1718733" y="118533"/>
                  <a:pt x="1879600" y="76200"/>
                </a:cubicBezTo>
                <a:cubicBezTo>
                  <a:pt x="2040467" y="33867"/>
                  <a:pt x="2336800" y="16933"/>
                  <a:pt x="2425700" y="0"/>
                </a:cubicBezTo>
              </a:path>
            </a:pathLst>
          </a:cu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2" name="Straight Connector 41"/>
          <p:cNvCxnSpPr/>
          <p:nvPr/>
        </p:nvCxnSpPr>
        <p:spPr>
          <a:xfrm>
            <a:off x="7940041" y="4191000"/>
            <a:ext cx="100622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1435892" y="3448900"/>
            <a:ext cx="8783608" cy="1328023"/>
          </a:xfrm>
          <a:prstGeom prst="roundRect">
            <a:avLst/>
          </a:prstGeom>
          <a:solidFill>
            <a:schemeClr val="accent4">
              <a:lumMod val="75000"/>
              <a:alpha val="68000"/>
            </a:schemeClr>
          </a:solidFill>
        </p:spPr>
        <p:txBody>
          <a:bodyPr wrap="square" rtlCol="0">
            <a:spAutoFit/>
          </a:bodyPr>
          <a:lstStyle/>
          <a:p>
            <a:endParaRPr lang="en-US" dirty="0"/>
          </a:p>
          <a:p>
            <a:pPr algn="ctr"/>
            <a:r>
              <a:rPr lang="en-US" sz="3600" dirty="0">
                <a:solidFill>
                  <a:schemeClr val="tx1">
                    <a:lumMod val="95000"/>
                  </a:schemeClr>
                </a:solidFill>
                <a:latin typeface="Avenir Book" charset="0"/>
                <a:ea typeface="Avenir Book" charset="0"/>
                <a:cs typeface="Avenir Book" charset="0"/>
              </a:rPr>
              <a:t>Envelope-</a:t>
            </a:r>
            <a:r>
              <a:rPr lang="en-US" sz="3600" dirty="0" err="1">
                <a:solidFill>
                  <a:schemeClr val="tx1">
                    <a:lumMod val="95000"/>
                  </a:schemeClr>
                </a:solidFill>
                <a:latin typeface="Avenir Book" charset="0"/>
                <a:ea typeface="Avenir Book" charset="0"/>
                <a:cs typeface="Avenir Book" charset="0"/>
              </a:rPr>
              <a:t>aWare</a:t>
            </a:r>
            <a:r>
              <a:rPr lang="en-US" sz="3600" dirty="0">
                <a:solidFill>
                  <a:schemeClr val="tx1">
                    <a:lumMod val="95000"/>
                  </a:schemeClr>
                </a:solidFill>
                <a:latin typeface="Avenir Book" charset="0"/>
                <a:ea typeface="Avenir Book" charset="0"/>
                <a:cs typeface="Avenir Book" charset="0"/>
              </a:rPr>
              <a:t> Predictive Model</a:t>
            </a:r>
          </a:p>
          <a:p>
            <a:pPr algn="ctr"/>
            <a:endParaRPr lang="en-US" dirty="0">
              <a:solidFill>
                <a:schemeClr val="tx1">
                  <a:lumMod val="95000"/>
                </a:schemeClr>
              </a:solidFill>
            </a:endParaRPr>
          </a:p>
        </p:txBody>
      </p:sp>
      <p:pic>
        <p:nvPicPr>
          <p:cNvPr id="36" name="Picture 3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12582" y="0"/>
            <a:ext cx="879418" cy="6155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5937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5"/>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6"/>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wipe(left)">
                                      <p:cBhvr>
                                        <p:cTn id="24" dur="5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wipe(up)">
                                      <p:cBhvr>
                                        <p:cTn id="29" dur="500"/>
                                        <p:tgtEl>
                                          <p:spTgt spid="10"/>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wipe(left)">
                                      <p:cBhvr>
                                        <p:cTn id="34" dur="500"/>
                                        <p:tgtEl>
                                          <p:spTgt spid="5"/>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nodeType="click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wipe(up)">
                                      <p:cBhvr>
                                        <p:cTn id="39" dur="500"/>
                                        <p:tgtEl>
                                          <p:spTgt spid="11"/>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wipe(left)">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1" fill="hold" nodeType="click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wipe(up)">
                                      <p:cBhvr>
                                        <p:cTn id="49" dur="500"/>
                                        <p:tgtEl>
                                          <p:spTgt spid="12"/>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6"/>
                                        </p:tgtEl>
                                        <p:attrNameLst>
                                          <p:attrName>style.visibility</p:attrName>
                                        </p:attrNameLst>
                                      </p:cBhvr>
                                      <p:to>
                                        <p:strVal val="visible"/>
                                      </p:to>
                                    </p:set>
                                    <p:animEffect transition="in" filter="wipe(left)">
                                      <p:cBhvr>
                                        <p:cTn id="54" dur="500"/>
                                        <p:tgtEl>
                                          <p:spTgt spid="6"/>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1" fill="hold" nodeType="clickEffect">
                                  <p:stCondLst>
                                    <p:cond delay="0"/>
                                  </p:stCondLst>
                                  <p:childTnLst>
                                    <p:set>
                                      <p:cBhvr>
                                        <p:cTn id="58" dur="1" fill="hold">
                                          <p:stCondLst>
                                            <p:cond delay="0"/>
                                          </p:stCondLst>
                                        </p:cTn>
                                        <p:tgtEl>
                                          <p:spTgt spid="13"/>
                                        </p:tgtEl>
                                        <p:attrNameLst>
                                          <p:attrName>style.visibility</p:attrName>
                                        </p:attrNameLst>
                                      </p:cBhvr>
                                      <p:to>
                                        <p:strVal val="visible"/>
                                      </p:to>
                                    </p:set>
                                    <p:animEffect transition="in" filter="wipe(up)">
                                      <p:cBhvr>
                                        <p:cTn id="59" dur="500"/>
                                        <p:tgtEl>
                                          <p:spTgt spid="13"/>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grpId="0" nodeType="clickEffect">
                                  <p:stCondLst>
                                    <p:cond delay="0"/>
                                  </p:stCondLst>
                                  <p:childTnLst>
                                    <p:set>
                                      <p:cBhvr>
                                        <p:cTn id="63" dur="1" fill="hold">
                                          <p:stCondLst>
                                            <p:cond delay="0"/>
                                          </p:stCondLst>
                                        </p:cTn>
                                        <p:tgtEl>
                                          <p:spTgt spid="9"/>
                                        </p:tgtEl>
                                        <p:attrNameLst>
                                          <p:attrName>style.visibility</p:attrName>
                                        </p:attrNameLst>
                                      </p:cBhvr>
                                      <p:to>
                                        <p:strVal val="visible"/>
                                      </p:to>
                                    </p:set>
                                    <p:animEffect transition="in" filter="wipe(left)">
                                      <p:cBhvr>
                                        <p:cTn id="64" dur="500"/>
                                        <p:tgtEl>
                                          <p:spTgt spid="9"/>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1" fill="hold" nodeType="clickEffect">
                                  <p:stCondLst>
                                    <p:cond delay="0"/>
                                  </p:stCondLst>
                                  <p:childTnLst>
                                    <p:set>
                                      <p:cBhvr>
                                        <p:cTn id="68" dur="1" fill="hold">
                                          <p:stCondLst>
                                            <p:cond delay="0"/>
                                          </p:stCondLst>
                                        </p:cTn>
                                        <p:tgtEl>
                                          <p:spTgt spid="14"/>
                                        </p:tgtEl>
                                        <p:attrNameLst>
                                          <p:attrName>style.visibility</p:attrName>
                                        </p:attrNameLst>
                                      </p:cBhvr>
                                      <p:to>
                                        <p:strVal val="visible"/>
                                      </p:to>
                                    </p:set>
                                    <p:animEffect transition="in" filter="wipe(up)">
                                      <p:cBhvr>
                                        <p:cTn id="69" dur="500"/>
                                        <p:tgtEl>
                                          <p:spTgt spid="14"/>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nodeType="clickEffect">
                                  <p:stCondLst>
                                    <p:cond delay="0"/>
                                  </p:stCondLst>
                                  <p:childTnLst>
                                    <p:set>
                                      <p:cBhvr>
                                        <p:cTn id="73" dur="1" fill="hold">
                                          <p:stCondLst>
                                            <p:cond delay="0"/>
                                          </p:stCondLst>
                                        </p:cTn>
                                        <p:tgtEl>
                                          <p:spTgt spid="17"/>
                                        </p:tgtEl>
                                        <p:attrNameLst>
                                          <p:attrName>style.visibility</p:attrName>
                                        </p:attrNameLst>
                                      </p:cBhvr>
                                      <p:to>
                                        <p:strVal val="visible"/>
                                      </p:to>
                                    </p:set>
                                    <p:animEffect transition="in" filter="wipe(left)">
                                      <p:cBhvr>
                                        <p:cTn id="74" dur="500"/>
                                        <p:tgtEl>
                                          <p:spTgt spid="17"/>
                                        </p:tgtEl>
                                      </p:cBhvr>
                                    </p:animEffec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26"/>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19"/>
                                        </p:tgtEl>
                                        <p:attrNameLst>
                                          <p:attrName>style.visibility</p:attrName>
                                        </p:attrNameLst>
                                      </p:cBhvr>
                                      <p:to>
                                        <p:strVal val="visible"/>
                                      </p:to>
                                    </p:set>
                                  </p:childTnLst>
                                </p:cTn>
                              </p:par>
                              <p:par>
                                <p:cTn id="83" presetID="22" presetClass="entr" presetSubtype="4" fill="hold" nodeType="withEffect">
                                  <p:stCondLst>
                                    <p:cond delay="0"/>
                                  </p:stCondLst>
                                  <p:childTnLst>
                                    <p:set>
                                      <p:cBhvr>
                                        <p:cTn id="84" dur="1" fill="hold">
                                          <p:stCondLst>
                                            <p:cond delay="0"/>
                                          </p:stCondLst>
                                        </p:cTn>
                                        <p:tgtEl>
                                          <p:spTgt spid="18"/>
                                        </p:tgtEl>
                                        <p:attrNameLst>
                                          <p:attrName>style.visibility</p:attrName>
                                        </p:attrNameLst>
                                      </p:cBhvr>
                                      <p:to>
                                        <p:strVal val="visible"/>
                                      </p:to>
                                    </p:set>
                                    <p:animEffect transition="in" filter="wipe(down)">
                                      <p:cBhvr>
                                        <p:cTn id="85" dur="500"/>
                                        <p:tgtEl>
                                          <p:spTgt spid="18"/>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grpId="0" nodeType="clickEffect">
                                  <p:stCondLst>
                                    <p:cond delay="0"/>
                                  </p:stCondLst>
                                  <p:childTnLst>
                                    <p:set>
                                      <p:cBhvr>
                                        <p:cTn id="89" dur="1" fill="hold">
                                          <p:stCondLst>
                                            <p:cond delay="0"/>
                                          </p:stCondLst>
                                        </p:cTn>
                                        <p:tgtEl>
                                          <p:spTgt spid="21"/>
                                        </p:tgtEl>
                                        <p:attrNameLst>
                                          <p:attrName>style.visibility</p:attrName>
                                        </p:attrNameLst>
                                      </p:cBhvr>
                                      <p:to>
                                        <p:strVal val="visible"/>
                                      </p:to>
                                    </p:set>
                                    <p:animEffect transition="in" filter="wipe(left)">
                                      <p:cBhvr>
                                        <p:cTn id="90" dur="500"/>
                                        <p:tgtEl>
                                          <p:spTgt spid="21"/>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8" fill="hold" nodeType="clickEffect">
                                  <p:stCondLst>
                                    <p:cond delay="0"/>
                                  </p:stCondLst>
                                  <p:childTnLst>
                                    <p:set>
                                      <p:cBhvr>
                                        <p:cTn id="94" dur="1" fill="hold">
                                          <p:stCondLst>
                                            <p:cond delay="0"/>
                                          </p:stCondLst>
                                        </p:cTn>
                                        <p:tgtEl>
                                          <p:spTgt spid="20"/>
                                        </p:tgtEl>
                                        <p:attrNameLst>
                                          <p:attrName>style.visibility</p:attrName>
                                        </p:attrNameLst>
                                      </p:cBhvr>
                                      <p:to>
                                        <p:strVal val="visible"/>
                                      </p:to>
                                    </p:set>
                                    <p:animEffect transition="in" filter="wipe(left)">
                                      <p:cBhvr>
                                        <p:cTn id="95" dur="500"/>
                                        <p:tgtEl>
                                          <p:spTgt spid="20"/>
                                        </p:tgtEl>
                                      </p:cBhvr>
                                    </p:animEffect>
                                  </p:childTnLst>
                                </p:cTn>
                              </p:par>
                            </p:childTnLst>
                          </p:cTn>
                        </p:par>
                      </p:childTnLst>
                    </p:cTn>
                  </p:par>
                  <p:par>
                    <p:cTn id="96" fill="hold">
                      <p:stCondLst>
                        <p:cond delay="indefinite"/>
                      </p:stCondLst>
                      <p:childTnLst>
                        <p:par>
                          <p:cTn id="97" fill="hold">
                            <p:stCondLst>
                              <p:cond delay="0"/>
                            </p:stCondLst>
                            <p:childTnLst>
                              <p:par>
                                <p:cTn id="98" presetID="22" presetClass="entr" presetSubtype="8" fill="hold" grpId="0" nodeType="clickEffect">
                                  <p:stCondLst>
                                    <p:cond delay="0"/>
                                  </p:stCondLst>
                                  <p:childTnLst>
                                    <p:set>
                                      <p:cBhvr>
                                        <p:cTn id="99" dur="1" fill="hold">
                                          <p:stCondLst>
                                            <p:cond delay="0"/>
                                          </p:stCondLst>
                                        </p:cTn>
                                        <p:tgtEl>
                                          <p:spTgt spid="25"/>
                                        </p:tgtEl>
                                        <p:attrNameLst>
                                          <p:attrName>style.visibility</p:attrName>
                                        </p:attrNameLst>
                                      </p:cBhvr>
                                      <p:to>
                                        <p:strVal val="visible"/>
                                      </p:to>
                                    </p:set>
                                    <p:animEffect transition="in" filter="wipe(left)">
                                      <p:cBhvr>
                                        <p:cTn id="100" dur="500"/>
                                        <p:tgtEl>
                                          <p:spTgt spid="25"/>
                                        </p:tgtEl>
                                      </p:cBhvr>
                                    </p:animEffect>
                                  </p:childTnLst>
                                </p:cTn>
                              </p:par>
                            </p:childTnLst>
                          </p:cTn>
                        </p:par>
                      </p:childTnLst>
                    </p:cTn>
                  </p:par>
                  <p:par>
                    <p:cTn id="101" fill="hold">
                      <p:stCondLst>
                        <p:cond delay="indefinite"/>
                      </p:stCondLst>
                      <p:childTnLst>
                        <p:par>
                          <p:cTn id="102" fill="hold">
                            <p:stCondLst>
                              <p:cond delay="0"/>
                            </p:stCondLst>
                            <p:childTnLst>
                              <p:par>
                                <p:cTn id="103" presetID="22" presetClass="entr" presetSubtype="8" fill="hold" nodeType="clickEffect">
                                  <p:stCondLst>
                                    <p:cond delay="0"/>
                                  </p:stCondLst>
                                  <p:childTnLst>
                                    <p:set>
                                      <p:cBhvr>
                                        <p:cTn id="104" dur="1" fill="hold">
                                          <p:stCondLst>
                                            <p:cond delay="0"/>
                                          </p:stCondLst>
                                        </p:cTn>
                                        <p:tgtEl>
                                          <p:spTgt spid="22"/>
                                        </p:tgtEl>
                                        <p:attrNameLst>
                                          <p:attrName>style.visibility</p:attrName>
                                        </p:attrNameLst>
                                      </p:cBhvr>
                                      <p:to>
                                        <p:strVal val="visible"/>
                                      </p:to>
                                    </p:set>
                                    <p:animEffect transition="in" filter="wipe(left)">
                                      <p:cBhvr>
                                        <p:cTn id="105" dur="500"/>
                                        <p:tgtEl>
                                          <p:spTgt spid="22"/>
                                        </p:tgtEl>
                                      </p:cBhvr>
                                    </p:animEffect>
                                  </p:childTnLst>
                                </p:cTn>
                              </p:par>
                            </p:childTnLst>
                          </p:cTn>
                        </p:par>
                      </p:childTnLst>
                    </p:cTn>
                  </p:par>
                  <p:par>
                    <p:cTn id="106" fill="hold">
                      <p:stCondLst>
                        <p:cond delay="indefinite"/>
                      </p:stCondLst>
                      <p:childTnLst>
                        <p:par>
                          <p:cTn id="107" fill="hold">
                            <p:stCondLst>
                              <p:cond delay="0"/>
                            </p:stCondLst>
                            <p:childTnLst>
                              <p:par>
                                <p:cTn id="108" presetID="22" presetClass="entr" presetSubtype="8" fill="hold" grpId="0" nodeType="clickEffect">
                                  <p:stCondLst>
                                    <p:cond delay="0"/>
                                  </p:stCondLst>
                                  <p:childTnLst>
                                    <p:set>
                                      <p:cBhvr>
                                        <p:cTn id="109" dur="1" fill="hold">
                                          <p:stCondLst>
                                            <p:cond delay="0"/>
                                          </p:stCondLst>
                                        </p:cTn>
                                        <p:tgtEl>
                                          <p:spTgt spid="23"/>
                                        </p:tgtEl>
                                        <p:attrNameLst>
                                          <p:attrName>style.visibility</p:attrName>
                                        </p:attrNameLst>
                                      </p:cBhvr>
                                      <p:to>
                                        <p:strVal val="visible"/>
                                      </p:to>
                                    </p:set>
                                    <p:animEffect transition="in" filter="wipe(left)">
                                      <p:cBhvr>
                                        <p:cTn id="110" dur="500"/>
                                        <p:tgtEl>
                                          <p:spTgt spid="23"/>
                                        </p:tgtEl>
                                      </p:cBhvr>
                                    </p:animEffect>
                                  </p:childTnLst>
                                </p:cTn>
                              </p:par>
                            </p:childTnLst>
                          </p:cTn>
                        </p:par>
                      </p:childTnLst>
                    </p:cTn>
                  </p:par>
                  <p:par>
                    <p:cTn id="111" fill="hold">
                      <p:stCondLst>
                        <p:cond delay="indefinite"/>
                      </p:stCondLst>
                      <p:childTnLst>
                        <p:par>
                          <p:cTn id="112" fill="hold">
                            <p:stCondLst>
                              <p:cond delay="0"/>
                            </p:stCondLst>
                            <p:childTnLst>
                              <p:par>
                                <p:cTn id="113" presetID="22" presetClass="entr" presetSubtype="8" fill="hold" nodeType="clickEffect">
                                  <p:stCondLst>
                                    <p:cond delay="0"/>
                                  </p:stCondLst>
                                  <p:childTnLst>
                                    <p:set>
                                      <p:cBhvr>
                                        <p:cTn id="114" dur="1" fill="hold">
                                          <p:stCondLst>
                                            <p:cond delay="0"/>
                                          </p:stCondLst>
                                        </p:cTn>
                                        <p:tgtEl>
                                          <p:spTgt spid="27"/>
                                        </p:tgtEl>
                                        <p:attrNameLst>
                                          <p:attrName>style.visibility</p:attrName>
                                        </p:attrNameLst>
                                      </p:cBhvr>
                                      <p:to>
                                        <p:strVal val="visible"/>
                                      </p:to>
                                    </p:set>
                                    <p:animEffect transition="in" filter="wipe(left)">
                                      <p:cBhvr>
                                        <p:cTn id="115" dur="500"/>
                                        <p:tgtEl>
                                          <p:spTgt spid="27"/>
                                        </p:tgtEl>
                                      </p:cBhvr>
                                    </p:animEffect>
                                  </p:childTnLst>
                                </p:cTn>
                              </p:par>
                            </p:childTnLst>
                          </p:cTn>
                        </p:par>
                      </p:childTnLst>
                    </p:cTn>
                  </p:par>
                  <p:par>
                    <p:cTn id="116" fill="hold">
                      <p:stCondLst>
                        <p:cond delay="indefinite"/>
                      </p:stCondLst>
                      <p:childTnLst>
                        <p:par>
                          <p:cTn id="117" fill="hold">
                            <p:stCondLst>
                              <p:cond delay="0"/>
                            </p:stCondLst>
                            <p:childTnLst>
                              <p:par>
                                <p:cTn id="118" presetID="1" presetClass="entr" presetSubtype="0" fill="hold" grpId="0" nodeType="clickEffect">
                                  <p:stCondLst>
                                    <p:cond delay="0"/>
                                  </p:stCondLst>
                                  <p:childTnLst>
                                    <p:set>
                                      <p:cBhvr>
                                        <p:cTn id="119" dur="1" fill="hold">
                                          <p:stCondLst>
                                            <p:cond delay="0"/>
                                          </p:stCondLst>
                                        </p:cTn>
                                        <p:tgtEl>
                                          <p:spTgt spid="28"/>
                                        </p:tgtEl>
                                        <p:attrNameLst>
                                          <p:attrName>style.visibility</p:attrName>
                                        </p:attrNameLst>
                                      </p:cBhvr>
                                      <p:to>
                                        <p:strVal val="visible"/>
                                      </p:to>
                                    </p:set>
                                  </p:childTnLst>
                                </p:cTn>
                              </p:par>
                              <p:par>
                                <p:cTn id="120" presetID="22" presetClass="entr" presetSubtype="4" fill="hold" nodeType="withEffect">
                                  <p:stCondLst>
                                    <p:cond delay="0"/>
                                  </p:stCondLst>
                                  <p:childTnLst>
                                    <p:set>
                                      <p:cBhvr>
                                        <p:cTn id="121" dur="1" fill="hold">
                                          <p:stCondLst>
                                            <p:cond delay="0"/>
                                          </p:stCondLst>
                                        </p:cTn>
                                        <p:tgtEl>
                                          <p:spTgt spid="29"/>
                                        </p:tgtEl>
                                        <p:attrNameLst>
                                          <p:attrName>style.visibility</p:attrName>
                                        </p:attrNameLst>
                                      </p:cBhvr>
                                      <p:to>
                                        <p:strVal val="visible"/>
                                      </p:to>
                                    </p:set>
                                    <p:animEffect transition="in" filter="wipe(down)">
                                      <p:cBhvr>
                                        <p:cTn id="122" dur="500"/>
                                        <p:tgtEl>
                                          <p:spTgt spid="29"/>
                                        </p:tgtEl>
                                      </p:cBhvr>
                                    </p:animEffect>
                                  </p:childTnLst>
                                </p:cTn>
                              </p:par>
                            </p:childTnLst>
                          </p:cTn>
                        </p:par>
                      </p:childTnLst>
                    </p:cTn>
                  </p:par>
                  <p:par>
                    <p:cTn id="123" fill="hold">
                      <p:stCondLst>
                        <p:cond delay="indefinite"/>
                      </p:stCondLst>
                      <p:childTnLst>
                        <p:par>
                          <p:cTn id="124" fill="hold">
                            <p:stCondLst>
                              <p:cond delay="0"/>
                            </p:stCondLst>
                            <p:childTnLst>
                              <p:par>
                                <p:cTn id="125" presetID="22" presetClass="entr" presetSubtype="8" fill="hold" nodeType="clickEffect">
                                  <p:stCondLst>
                                    <p:cond delay="0"/>
                                  </p:stCondLst>
                                  <p:childTnLst>
                                    <p:set>
                                      <p:cBhvr>
                                        <p:cTn id="126" dur="1" fill="hold">
                                          <p:stCondLst>
                                            <p:cond delay="0"/>
                                          </p:stCondLst>
                                        </p:cTn>
                                        <p:tgtEl>
                                          <p:spTgt spid="35"/>
                                        </p:tgtEl>
                                        <p:attrNameLst>
                                          <p:attrName>style.visibility</p:attrName>
                                        </p:attrNameLst>
                                      </p:cBhvr>
                                      <p:to>
                                        <p:strVal val="visible"/>
                                      </p:to>
                                    </p:set>
                                    <p:animEffect transition="in" filter="wipe(left)">
                                      <p:cBhvr>
                                        <p:cTn id="127" dur="500"/>
                                        <p:tgtEl>
                                          <p:spTgt spid="35"/>
                                        </p:tgtEl>
                                      </p:cBhvr>
                                    </p:animEffect>
                                  </p:childTnLst>
                                </p:cTn>
                              </p:par>
                            </p:childTnLst>
                          </p:cTn>
                        </p:par>
                      </p:childTnLst>
                    </p:cTn>
                  </p:par>
                  <p:par>
                    <p:cTn id="128" fill="hold">
                      <p:stCondLst>
                        <p:cond delay="indefinite"/>
                      </p:stCondLst>
                      <p:childTnLst>
                        <p:par>
                          <p:cTn id="129" fill="hold">
                            <p:stCondLst>
                              <p:cond delay="0"/>
                            </p:stCondLst>
                            <p:childTnLst>
                              <p:par>
                                <p:cTn id="130" presetID="22" presetClass="entr" presetSubtype="8" fill="hold" grpId="0" nodeType="clickEffect">
                                  <p:stCondLst>
                                    <p:cond delay="0"/>
                                  </p:stCondLst>
                                  <p:childTnLst>
                                    <p:set>
                                      <p:cBhvr>
                                        <p:cTn id="131" dur="1" fill="hold">
                                          <p:stCondLst>
                                            <p:cond delay="0"/>
                                          </p:stCondLst>
                                        </p:cTn>
                                        <p:tgtEl>
                                          <p:spTgt spid="37"/>
                                        </p:tgtEl>
                                        <p:attrNameLst>
                                          <p:attrName>style.visibility</p:attrName>
                                        </p:attrNameLst>
                                      </p:cBhvr>
                                      <p:to>
                                        <p:strVal val="visible"/>
                                      </p:to>
                                    </p:set>
                                    <p:animEffect transition="in" filter="wipe(left)">
                                      <p:cBhvr>
                                        <p:cTn id="132" dur="500"/>
                                        <p:tgtEl>
                                          <p:spTgt spid="37"/>
                                        </p:tgtEl>
                                      </p:cBhvr>
                                    </p:animEffect>
                                  </p:childTnLst>
                                </p:cTn>
                              </p:par>
                            </p:childTnLst>
                          </p:cTn>
                        </p:par>
                      </p:childTnLst>
                    </p:cTn>
                  </p:par>
                  <p:par>
                    <p:cTn id="133" fill="hold">
                      <p:stCondLst>
                        <p:cond delay="indefinite"/>
                      </p:stCondLst>
                      <p:childTnLst>
                        <p:par>
                          <p:cTn id="134" fill="hold">
                            <p:stCondLst>
                              <p:cond delay="0"/>
                            </p:stCondLst>
                            <p:childTnLst>
                              <p:par>
                                <p:cTn id="135" presetID="22" presetClass="entr" presetSubtype="8" fill="hold" nodeType="clickEffect">
                                  <p:stCondLst>
                                    <p:cond delay="0"/>
                                  </p:stCondLst>
                                  <p:childTnLst>
                                    <p:set>
                                      <p:cBhvr>
                                        <p:cTn id="136" dur="1" fill="hold">
                                          <p:stCondLst>
                                            <p:cond delay="0"/>
                                          </p:stCondLst>
                                        </p:cTn>
                                        <p:tgtEl>
                                          <p:spTgt spid="38"/>
                                        </p:tgtEl>
                                        <p:attrNameLst>
                                          <p:attrName>style.visibility</p:attrName>
                                        </p:attrNameLst>
                                      </p:cBhvr>
                                      <p:to>
                                        <p:strVal val="visible"/>
                                      </p:to>
                                    </p:set>
                                    <p:animEffect transition="in" filter="wipe(left)">
                                      <p:cBhvr>
                                        <p:cTn id="137" dur="500"/>
                                        <p:tgtEl>
                                          <p:spTgt spid="38"/>
                                        </p:tgtEl>
                                      </p:cBhvr>
                                    </p:animEffect>
                                  </p:childTnLst>
                                </p:cTn>
                              </p:par>
                            </p:childTnLst>
                          </p:cTn>
                        </p:par>
                      </p:childTnLst>
                    </p:cTn>
                  </p:par>
                  <p:par>
                    <p:cTn id="138" fill="hold">
                      <p:stCondLst>
                        <p:cond delay="indefinite"/>
                      </p:stCondLst>
                      <p:childTnLst>
                        <p:par>
                          <p:cTn id="139" fill="hold">
                            <p:stCondLst>
                              <p:cond delay="0"/>
                            </p:stCondLst>
                            <p:childTnLst>
                              <p:par>
                                <p:cTn id="140" presetID="22" presetClass="entr" presetSubtype="8" fill="hold" grpId="0" nodeType="clickEffect">
                                  <p:stCondLst>
                                    <p:cond delay="0"/>
                                  </p:stCondLst>
                                  <p:childTnLst>
                                    <p:set>
                                      <p:cBhvr>
                                        <p:cTn id="141" dur="1" fill="hold">
                                          <p:stCondLst>
                                            <p:cond delay="0"/>
                                          </p:stCondLst>
                                        </p:cTn>
                                        <p:tgtEl>
                                          <p:spTgt spid="41"/>
                                        </p:tgtEl>
                                        <p:attrNameLst>
                                          <p:attrName>style.visibility</p:attrName>
                                        </p:attrNameLst>
                                      </p:cBhvr>
                                      <p:to>
                                        <p:strVal val="visible"/>
                                      </p:to>
                                    </p:set>
                                    <p:animEffect transition="in" filter="wipe(left)">
                                      <p:cBhvr>
                                        <p:cTn id="142" dur="500"/>
                                        <p:tgtEl>
                                          <p:spTgt spid="41"/>
                                        </p:tgtEl>
                                      </p:cBhvr>
                                    </p:animEffect>
                                  </p:childTnLst>
                                </p:cTn>
                              </p:par>
                            </p:childTnLst>
                          </p:cTn>
                        </p:par>
                      </p:childTnLst>
                    </p:cTn>
                  </p:par>
                  <p:par>
                    <p:cTn id="143" fill="hold">
                      <p:stCondLst>
                        <p:cond delay="indefinite"/>
                      </p:stCondLst>
                      <p:childTnLst>
                        <p:par>
                          <p:cTn id="144" fill="hold">
                            <p:stCondLst>
                              <p:cond delay="0"/>
                            </p:stCondLst>
                            <p:childTnLst>
                              <p:par>
                                <p:cTn id="145" presetID="22" presetClass="entr" presetSubtype="8" fill="hold" nodeType="clickEffect">
                                  <p:stCondLst>
                                    <p:cond delay="0"/>
                                  </p:stCondLst>
                                  <p:childTnLst>
                                    <p:set>
                                      <p:cBhvr>
                                        <p:cTn id="146" dur="1" fill="hold">
                                          <p:stCondLst>
                                            <p:cond delay="0"/>
                                          </p:stCondLst>
                                        </p:cTn>
                                        <p:tgtEl>
                                          <p:spTgt spid="42"/>
                                        </p:tgtEl>
                                        <p:attrNameLst>
                                          <p:attrName>style.visibility</p:attrName>
                                        </p:attrNameLst>
                                      </p:cBhvr>
                                      <p:to>
                                        <p:strVal val="visible"/>
                                      </p:to>
                                    </p:set>
                                    <p:animEffect transition="in" filter="wipe(left)">
                                      <p:cBhvr>
                                        <p:cTn id="147" dur="500"/>
                                        <p:tgtEl>
                                          <p:spTgt spid="42"/>
                                        </p:tgtEl>
                                      </p:cBhvr>
                                    </p:animEffect>
                                  </p:childTnLst>
                                </p:cTn>
                              </p:par>
                            </p:childTnLst>
                          </p:cTn>
                        </p:par>
                      </p:childTnLst>
                    </p:cTn>
                  </p:par>
                  <p:par>
                    <p:cTn id="148" fill="hold">
                      <p:stCondLst>
                        <p:cond delay="indefinite"/>
                      </p:stCondLst>
                      <p:childTnLst>
                        <p:par>
                          <p:cTn id="149" fill="hold">
                            <p:stCondLst>
                              <p:cond delay="0"/>
                            </p:stCondLst>
                            <p:childTnLst>
                              <p:par>
                                <p:cTn id="150" presetID="10" presetClass="entr" presetSubtype="0" fill="hold" grpId="0" nodeType="clickEffect">
                                  <p:stCondLst>
                                    <p:cond delay="0"/>
                                  </p:stCondLst>
                                  <p:childTnLst>
                                    <p:set>
                                      <p:cBhvr>
                                        <p:cTn id="151" dur="1" fill="hold">
                                          <p:stCondLst>
                                            <p:cond delay="0"/>
                                          </p:stCondLst>
                                        </p:cTn>
                                        <p:tgtEl>
                                          <p:spTgt spid="44"/>
                                        </p:tgtEl>
                                        <p:attrNameLst>
                                          <p:attrName>style.visibility</p:attrName>
                                        </p:attrNameLst>
                                      </p:cBhvr>
                                      <p:to>
                                        <p:strVal val="visible"/>
                                      </p:to>
                                    </p:set>
                                    <p:animEffect transition="in" filter="fade">
                                      <p:cBhvr>
                                        <p:cTn id="152"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p:bldP spid="9" grpId="0" animBg="1"/>
      <p:bldP spid="15" grpId="0"/>
      <p:bldP spid="16" grpId="0"/>
      <p:bldP spid="19" grpId="0"/>
      <p:bldP spid="21" grpId="0" animBg="1"/>
      <p:bldP spid="23" grpId="0" animBg="1"/>
      <p:bldP spid="25" grpId="0" animBg="1"/>
      <p:bldP spid="26" grpId="0"/>
      <p:bldP spid="28" grpId="0"/>
      <p:bldP spid="37" grpId="0" animBg="1"/>
      <p:bldP spid="41" grpId="0" animBg="1"/>
      <p:bldP spid="44"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0.4|0.7|0.2|0.2|0.2|0|0|0|0|0|0|0|0|0|0"/>
</p:tagLst>
</file>

<file path=ppt/tags/tag2.xml><?xml version="1.0" encoding="utf-8"?>
<p:tagLst xmlns:a="http://schemas.openxmlformats.org/drawingml/2006/main" xmlns:r="http://schemas.openxmlformats.org/officeDocument/2006/relationships" xmlns:p="http://schemas.openxmlformats.org/presentationml/2006/main">
  <p:tag name="TIMING" val="|0.5|0.3|0.2|0.1|0.3|0.2|0|0|0|0|0|0|0|0|0|0|0.5|0.4|0.2|0|0|0|0|0|0|0|0|0|0|0.2"/>
</p:tagLst>
</file>

<file path=ppt/tags/tag3.xml><?xml version="1.0" encoding="utf-8"?>
<p:tagLst xmlns:a="http://schemas.openxmlformats.org/drawingml/2006/main" xmlns:r="http://schemas.openxmlformats.org/officeDocument/2006/relationships" xmlns:p="http://schemas.openxmlformats.org/presentationml/2006/main">
  <p:tag name="TIMING" val="|0.3|0.3|0.2|0|0|0|0|0|0|0"/>
</p:tagLst>
</file>

<file path=ppt/tags/tag4.xml><?xml version="1.0" encoding="utf-8"?>
<p:tagLst xmlns:a="http://schemas.openxmlformats.org/drawingml/2006/main" xmlns:r="http://schemas.openxmlformats.org/officeDocument/2006/relationships" xmlns:p="http://schemas.openxmlformats.org/presentationml/2006/main">
  <p:tag name="TIMING" val="|26.5|0.7|14.6|0.9|44.8|24.9"/>
</p:tagLst>
</file>

<file path=ppt/theme/theme1.xml><?xml version="1.0" encoding="utf-8"?>
<a:theme xmlns:a="http://schemas.openxmlformats.org/drawingml/2006/main" name="View">
  <a:themeElements>
    <a:clrScheme name="View">
      <a:dk1>
        <a:sysClr val="windowText" lastClr="000000"/>
      </a:dk1>
      <a:lt1>
        <a:sysClr val="window" lastClr="FFFFFF"/>
      </a:lt1>
      <a:dk2>
        <a:srgbClr val="564B3C"/>
      </a:dk2>
      <a:lt2>
        <a:srgbClr val="ECEDD1"/>
      </a:lt2>
      <a:accent1>
        <a:srgbClr val="93A299"/>
      </a:accent1>
      <a:accent2>
        <a:srgbClr val="CB4B30"/>
      </a:accent2>
      <a:accent3>
        <a:srgbClr val="B5AE53"/>
      </a:accent3>
      <a:accent4>
        <a:srgbClr val="6F6A7A"/>
      </a:accent4>
      <a:accent5>
        <a:srgbClr val="E8B54D"/>
      </a:accent5>
      <a:accent6>
        <a:srgbClr val="8A7952"/>
      </a:accent6>
      <a:hlink>
        <a:srgbClr val="9F9F0B"/>
      </a:hlink>
      <a:folHlink>
        <a:srgbClr val="B2B2B2"/>
      </a:folHlink>
    </a:clrScheme>
    <a:fontScheme name="View">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3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3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3866257B-E5CE-4C43-9210-F2DE76BE10B5}"/>
    </a:ext>
  </a:extLst>
</a:theme>
</file>

<file path=ppt/theme/theme2.xml><?xml version="1.0" encoding="utf-8"?>
<a:theme xmlns:a="http://schemas.openxmlformats.org/drawingml/2006/main" name="Office Theme">
  <a:themeElements>
    <a:clrScheme name="Xenos">
      <a:dk1>
        <a:srgbClr val="242424"/>
      </a:dk1>
      <a:lt1>
        <a:srgbClr val="F9F9F9"/>
      </a:lt1>
      <a:dk2>
        <a:srgbClr val="2A3442"/>
      </a:dk2>
      <a:lt2>
        <a:srgbClr val="E7E6E6"/>
      </a:lt2>
      <a:accent1>
        <a:srgbClr val="595959"/>
      </a:accent1>
      <a:accent2>
        <a:srgbClr val="7F7F7F"/>
      </a:accent2>
      <a:accent3>
        <a:srgbClr val="A5A5A5"/>
      </a:accent3>
      <a:accent4>
        <a:srgbClr val="3A3838"/>
      </a:accent4>
      <a:accent5>
        <a:srgbClr val="3F3F3F"/>
      </a:accent5>
      <a:accent6>
        <a:srgbClr val="3A3838"/>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lumMod val="75000"/>
            <a:lumOff val="25000"/>
          </a:schemeClr>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57150"/>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7000" b="1">
            <a:solidFill>
              <a:schemeClr val="tx1">
                <a:lumMod val="75000"/>
                <a:lumOff val="25000"/>
              </a:schemeClr>
            </a:solidFill>
            <a:latin typeface="Raleway" panose="020B0503030101060003"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View</Template>
  <TotalTime>6591</TotalTime>
  <Words>2535</Words>
  <Application>Microsoft Macintosh PowerPoint</Application>
  <PresentationFormat>Widescreen</PresentationFormat>
  <Paragraphs>275</Paragraphs>
  <Slides>18</Slides>
  <Notes>16</Notes>
  <HiddenSlides>0</HiddenSlides>
  <MMClips>0</MMClips>
  <ScaleCrop>false</ScaleCrop>
  <HeadingPairs>
    <vt:vector size="6" baseType="variant">
      <vt:variant>
        <vt:lpstr>Fonts Used</vt:lpstr>
      </vt:variant>
      <vt:variant>
        <vt:i4>18</vt:i4>
      </vt:variant>
      <vt:variant>
        <vt:lpstr>Theme</vt:lpstr>
      </vt:variant>
      <vt:variant>
        <vt:i4>2</vt:i4>
      </vt:variant>
      <vt:variant>
        <vt:lpstr>Slide Titles</vt:lpstr>
      </vt:variant>
      <vt:variant>
        <vt:i4>18</vt:i4>
      </vt:variant>
    </vt:vector>
  </HeadingPairs>
  <TitlesOfParts>
    <vt:vector size="38" baseType="lpstr">
      <vt:lpstr>Arial</vt:lpstr>
      <vt:lpstr>Avenir Book</vt:lpstr>
      <vt:lpstr>Calibri</vt:lpstr>
      <vt:lpstr>Calibri Light</vt:lpstr>
      <vt:lpstr>Cambria Math</vt:lpstr>
      <vt:lpstr>Century Schoolbook</vt:lpstr>
      <vt:lpstr>Kohinoor Devanagari</vt:lpstr>
      <vt:lpstr>Lato</vt:lpstr>
      <vt:lpstr>Lato Black</vt:lpstr>
      <vt:lpstr>Lato Light</vt:lpstr>
      <vt:lpstr>Raleway</vt:lpstr>
      <vt:lpstr>Raleway Black</vt:lpstr>
      <vt:lpstr>Raleway ExtraBold</vt:lpstr>
      <vt:lpstr>Raleway Light</vt:lpstr>
      <vt:lpstr>Raleway SemiBold</vt:lpstr>
      <vt:lpstr>Raleway Thin</vt:lpstr>
      <vt:lpstr>Wingdings</vt:lpstr>
      <vt:lpstr>Wingdings 2</vt:lpstr>
      <vt:lpstr>View</vt:lpstr>
      <vt:lpstr>Office Theme</vt:lpstr>
      <vt:lpstr>E-WarP: A System-wide Framework for Memory Bandwidth Profiling and Management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E-WarP: A System-wide Framework for Memory Bandwidth Profiling and Management</dc:title>
  <dc:creator>Microsoft Office User</dc:creator>
  <cp:lastModifiedBy>Microsoft Office User</cp:lastModifiedBy>
  <cp:revision>129</cp:revision>
  <dcterms:created xsi:type="dcterms:W3CDTF">2020-11-13T14:39:13Z</dcterms:created>
  <dcterms:modified xsi:type="dcterms:W3CDTF">2021-01-13T13:56:58Z</dcterms:modified>
</cp:coreProperties>
</file>